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65" r:id="rId4"/>
    <p:sldId id="263" r:id="rId5"/>
    <p:sldId id="264" r:id="rId6"/>
    <p:sldId id="266" r:id="rId7"/>
    <p:sldId id="258" r:id="rId8"/>
    <p:sldId id="259" r:id="rId9"/>
    <p:sldId id="267" r:id="rId10"/>
    <p:sldId id="268" r:id="rId11"/>
    <p:sldId id="269" r:id="rId12"/>
    <p:sldId id="270" r:id="rId13"/>
    <p:sldId id="260" r:id="rId14"/>
    <p:sldId id="262" r:id="rId15"/>
    <p:sldId id="261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ysClr val="window" lastClr="FFFFFF"/>
            </a:solidFill>
            <a:ln w="25364" cmpd="sng">
              <a:solidFill>
                <a:sysClr val="windowText" lastClr="000000"/>
              </a:solidFill>
            </a:ln>
          </c:spPr>
          <c:dPt>
            <c:idx val="1"/>
            <c:bubble3D val="0"/>
            <c:spPr>
              <a:solidFill>
                <a:srgbClr val="FF0000"/>
              </a:solidFill>
              <a:ln w="25364" cmpd="sng">
                <a:solidFill>
                  <a:sysClr val="windowText" lastClr="00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FEC-4B1B-92BA-F7CFD4A57848}"/>
              </c:ext>
            </c:extLst>
          </c:dPt>
          <c:dLbls>
            <c:dLbl>
              <c:idx val="0"/>
              <c:layout>
                <c:manualLayout>
                  <c:x val="-7.1706340175686126E-2"/>
                  <c:y val="0.16840113735783124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2542138880038844"/>
                  <c:y val="0.13115235595550537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3358518046515871"/>
                  <c:y val="-3.1532308461442456E-2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6620917177019535E-2"/>
                  <c:y val="-0.15470659917510401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845144356955453E-3"/>
                  <c:y val="-0.18484001999750041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0410146708540052"/>
                  <c:y val="-0.13089707536557918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6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4545446270083354"/>
                  <c:y val="-2.7564054493188328E-2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3199035091711844"/>
                  <c:y val="8.3533933258342796E-2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8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FEC-4B1B-92BA-F7CFD4A57848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6.8266654529455489E-2"/>
                  <c:y val="0.16840113735783124"/>
                </c:manualLayout>
              </c:layout>
              <c:tx>
                <c:rich>
                  <a:bodyPr/>
                  <a:lstStyle/>
                  <a:p>
                    <a:r>
                      <a:rPr lang="ru-RU" sz="1298" b="1">
                        <a:latin typeface="Times New Roman" pitchFamily="18" charset="0"/>
                        <a:cs typeface="Times New Roman" pitchFamily="18" charset="0"/>
                      </a:rPr>
                      <a:t>9</a:t>
                    </a:r>
                    <a:endParaRPr lang="en-US" sz="1300" b="1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FEC-4B1B-92BA-F7CFD4A5784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364">
                <a:noFill/>
              </a:ln>
            </c:spPr>
            <c:txPr>
              <a:bodyPr/>
              <a:lstStyle/>
              <a:p>
                <a:pPr>
                  <a:defRPr sz="1298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40</c:v>
                </c:pt>
                <c:pt idx="8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0FEC-4B1B-92BA-F7CFD4A578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64">
          <a:noFill/>
        </a:ln>
      </c:spPr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DF47D-BF9E-440D-8BCC-18DD1562C3A5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229F0-D52A-4149-86AC-2A0C5527C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027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F04DE-E56C-4646-9948-49B378BE61E9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1491-783E-4762-99C1-85035F254B69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FAD4-486D-49CA-AADD-C543E35C6D4F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C35D2-5BF7-4E19-9CA3-159037F71E02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9C2D-C582-481E-ABD7-E22EF4C7C830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2CE7-1548-4749-9A64-20B661BC56FC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B664-883D-4546-B4BF-7B29E48D1EFB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7108-E0F9-4257-9683-88D2526B6E59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B6975-60BF-439A-AD3B-03689C3474B4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7234-23E6-47DD-A2ED-28412FC7939F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F7F9-9B7A-4D3F-BCE8-3C62EE70C15E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EA76F-3B05-43FD-A8CB-A723EBA804AD}" type="datetime1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844824"/>
            <a:ext cx="6480720" cy="28623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b="1" dirty="0" smtClean="0"/>
              <a:t>Технология </a:t>
            </a:r>
            <a:r>
              <a:rPr lang="ru-RU" sz="3600" b="1" dirty="0" err="1" smtClean="0"/>
              <a:t>квазиполезного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помехового</a:t>
            </a:r>
            <a:r>
              <a:rPr lang="ru-RU" sz="3600" b="1" dirty="0" smtClean="0"/>
              <a:t> сигнала в блокираторах приемников </a:t>
            </a:r>
            <a:r>
              <a:rPr lang="en-US" sz="3600" b="1" dirty="0" smtClean="0"/>
              <a:t>GPS</a:t>
            </a:r>
            <a:r>
              <a:rPr lang="ru-RU" sz="3600" b="1" dirty="0" smtClean="0"/>
              <a:t> с высокоточными кодами </a:t>
            </a:r>
            <a:r>
              <a:rPr lang="en-US" sz="3600" b="1" dirty="0" smtClean="0"/>
              <a:t>(P</a:t>
            </a:r>
            <a:r>
              <a:rPr lang="ru-RU" sz="3600" b="1" dirty="0" smtClean="0"/>
              <a:t>(</a:t>
            </a:r>
            <a:r>
              <a:rPr lang="en-US" sz="3600" b="1" dirty="0" smtClean="0"/>
              <a:t>Y)</a:t>
            </a:r>
            <a:r>
              <a:rPr lang="ru-RU" sz="3600" b="1" dirty="0" smtClean="0"/>
              <a:t>, ВТ</a:t>
            </a:r>
            <a:r>
              <a:rPr lang="en-US" sz="3600" b="1" dirty="0" smtClean="0"/>
              <a:t>)</a:t>
            </a:r>
            <a:r>
              <a:rPr lang="ru-RU" sz="3600" b="1" dirty="0" smtClean="0"/>
              <a:t> серии «Персей – </a:t>
            </a:r>
            <a:r>
              <a:rPr lang="ru-RU" sz="3600" b="1" dirty="0" smtClean="0"/>
              <a:t>4</a:t>
            </a:r>
            <a:r>
              <a:rPr lang="en-US" sz="3600" b="1" dirty="0" smtClean="0"/>
              <a:t>3</a:t>
            </a:r>
            <a:r>
              <a:rPr lang="ru-RU" sz="3600" b="1" dirty="0" smtClean="0"/>
              <a:t>»</a:t>
            </a:r>
            <a:endParaRPr lang="ru-RU" sz="36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ФАР приемников </a:t>
            </a:r>
            <a:r>
              <a:rPr lang="en-US" sz="2800" b="1" dirty="0" smtClean="0"/>
              <a:t>GPS</a:t>
            </a:r>
            <a:endParaRPr lang="ru-RU" sz="2800" b="1" dirty="0">
              <a:latin typeface="+mn-lt"/>
            </a:endParaRPr>
          </a:p>
        </p:txBody>
      </p:sp>
      <p:pic>
        <p:nvPicPr>
          <p:cNvPr id="6146" name="Picture 2" descr="C:\Users\User\Desktop\miniarray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7992888" cy="5040560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Бортовой приемник </a:t>
            </a:r>
            <a:r>
              <a:rPr lang="en-US" sz="2800" b="1" dirty="0" smtClean="0"/>
              <a:t>GPS</a:t>
            </a:r>
            <a:r>
              <a:rPr lang="ru-RU" sz="2800" b="1" dirty="0" smtClean="0"/>
              <a:t> с ФАР</a:t>
            </a:r>
            <a:endParaRPr lang="ru-RU" sz="2800" b="1" dirty="0">
              <a:latin typeface="+mn-lt"/>
            </a:endParaRPr>
          </a:p>
        </p:txBody>
      </p:sp>
      <p:pic>
        <p:nvPicPr>
          <p:cNvPr id="7170" name="Picture 2" descr="C:\Users\User\Desktop\KVH_TacNav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7" y="1543050"/>
            <a:ext cx="6696744" cy="4982294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Бортовой навигационный модуль с инерциальным и </a:t>
            </a:r>
            <a:r>
              <a:rPr lang="en-US" sz="2800" b="1" dirty="0" smtClean="0"/>
              <a:t>GPS</a:t>
            </a:r>
            <a:r>
              <a:rPr lang="ru-RU" sz="2800" b="1" dirty="0" smtClean="0"/>
              <a:t> каналами</a:t>
            </a:r>
            <a:endParaRPr lang="ru-RU" sz="2800" b="1" dirty="0">
              <a:latin typeface="+mn-lt"/>
            </a:endParaRPr>
          </a:p>
        </p:txBody>
      </p:sp>
      <p:pic>
        <p:nvPicPr>
          <p:cNvPr id="8194" name="Picture 2" descr="C:\Users\User\Desktop\IGAS_1-690x3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8892480" cy="5112568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Отсеивание (селекция) активной помехи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одиночный слабый сигнал помехи отсеивается</a:t>
            </a:r>
          </a:p>
          <a:p>
            <a:endParaRPr lang="ru-RU" sz="2800" b="1" dirty="0" smtClean="0">
              <a:sym typeface="Symbol"/>
            </a:endParaRP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одиночный мощный сигнал (100÷1000 Вт) помехи отсеивается</a:t>
            </a:r>
          </a:p>
          <a:p>
            <a:pPr>
              <a:buFont typeface="Symbol" pitchFamily="18" charset="2"/>
              <a:buChar char="·"/>
            </a:pPr>
            <a:endParaRPr lang="ru-RU" sz="2800" b="1" dirty="0" smtClean="0">
              <a:sym typeface="Symbol"/>
            </a:endParaRP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несколько одновременно приходящих на ЦФАР сигналов помехи отсеиваются (если их число не превышает число элементов ЦФАР)</a:t>
            </a:r>
          </a:p>
          <a:p>
            <a:endParaRPr lang="ru-RU" sz="2800" b="1" dirty="0" smtClean="0">
              <a:sym typeface="Symbol"/>
            </a:endParaRP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если сигнал помехи похож на полезный сигнал со спутника, он не отсеивается; такой сигнал называется </a:t>
            </a:r>
            <a:r>
              <a:rPr lang="ru-RU" sz="2800" b="1" dirty="0" err="1" smtClean="0">
                <a:sym typeface="Symbol"/>
              </a:rPr>
              <a:t>квазиполезным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err="1" smtClean="0"/>
              <a:t>Квазиполезный</a:t>
            </a:r>
            <a:r>
              <a:rPr lang="ru-RU" sz="2800" b="1" dirty="0" smtClean="0"/>
              <a:t> сигнал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916832"/>
            <a:ext cx="79208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800" b="1" dirty="0" err="1" smtClean="0"/>
              <a:t>Квазиполезный</a:t>
            </a:r>
            <a:r>
              <a:rPr lang="ru-RU" sz="2800" b="1" dirty="0" smtClean="0"/>
              <a:t> сигнал – это сигнал, идентичный по структуре спектра, частоте и мощности на входе приемника </a:t>
            </a:r>
            <a:r>
              <a:rPr lang="en-US" sz="2800" b="1" dirty="0" smtClean="0"/>
              <a:t>GPS</a:t>
            </a:r>
            <a:r>
              <a:rPr lang="ru-RU" sz="2800" b="1" dirty="0" smtClean="0"/>
              <a:t> навигационным сигналам спутников систем </a:t>
            </a:r>
            <a:r>
              <a:rPr lang="en-US" sz="2800" b="1" dirty="0" smtClean="0"/>
              <a:t>NAVSTAR</a:t>
            </a:r>
            <a:r>
              <a:rPr lang="ru-RU" sz="2800" b="1" dirty="0" smtClean="0"/>
              <a:t>, </a:t>
            </a:r>
            <a:r>
              <a:rPr lang="en-US" sz="2800" b="1" dirty="0" smtClean="0"/>
              <a:t>GLONASS</a:t>
            </a:r>
            <a:r>
              <a:rPr lang="ru-RU" sz="2800" b="1" dirty="0" smtClean="0"/>
              <a:t> и </a:t>
            </a:r>
            <a:r>
              <a:rPr lang="en-US" sz="2800" b="1" smtClean="0"/>
              <a:t>Beidou</a:t>
            </a:r>
            <a:endParaRPr lang="ru-RU" sz="2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dirty="0" err="1" smtClean="0"/>
              <a:t>Квазиполезный</a:t>
            </a:r>
            <a:r>
              <a:rPr lang="ru-RU" sz="2400" b="1" dirty="0" smtClean="0"/>
              <a:t> сигнал помехи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772816"/>
            <a:ext cx="81369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 pitchFamily="18" charset="2"/>
              <a:buChar char="·"/>
            </a:pPr>
            <a:r>
              <a:rPr lang="ru-RU" sz="2800" dirty="0" smtClean="0">
                <a:sym typeface="Symbol"/>
              </a:rPr>
              <a:t> </a:t>
            </a:r>
            <a:r>
              <a:rPr lang="ru-RU" sz="2800" b="1" dirty="0" err="1" smtClean="0">
                <a:sym typeface="Symbol"/>
              </a:rPr>
              <a:t>квазиполезный</a:t>
            </a:r>
            <a:r>
              <a:rPr lang="ru-RU" sz="2800" b="1" dirty="0" smtClean="0">
                <a:sym typeface="Symbol"/>
              </a:rPr>
              <a:t> сигнал по форме похож на полезный сигнал со спутника</a:t>
            </a: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</a:t>
            </a:r>
            <a:r>
              <a:rPr lang="ru-RU" sz="2800" b="1" dirty="0" err="1" smtClean="0">
                <a:sym typeface="Symbol"/>
              </a:rPr>
              <a:t>квазиполезный</a:t>
            </a:r>
            <a:r>
              <a:rPr lang="ru-RU" sz="2800" b="1" dirty="0" smtClean="0">
                <a:sym typeface="Symbol"/>
              </a:rPr>
              <a:t> сигнал пропускается схемой селекции приемника </a:t>
            </a:r>
            <a:r>
              <a:rPr lang="en-US" sz="2800" b="1" dirty="0" smtClean="0">
                <a:sym typeface="Symbol"/>
              </a:rPr>
              <a:t>GPS</a:t>
            </a:r>
            <a:endParaRPr lang="ru-RU" sz="2800" b="1" dirty="0" smtClean="0">
              <a:sym typeface="Symbol"/>
            </a:endParaRP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</a:t>
            </a:r>
            <a:r>
              <a:rPr lang="ru-RU" sz="2800" b="1" dirty="0" err="1" smtClean="0">
                <a:sym typeface="Symbol"/>
              </a:rPr>
              <a:t>квазиполезный</a:t>
            </a:r>
            <a:r>
              <a:rPr lang="ru-RU" sz="2800" b="1" dirty="0" smtClean="0">
                <a:sym typeface="Symbol"/>
              </a:rPr>
              <a:t> сигнал не несет информации о координатах места</a:t>
            </a: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приняв </a:t>
            </a:r>
            <a:r>
              <a:rPr lang="ru-RU" sz="2800" b="1" dirty="0" err="1" smtClean="0">
                <a:sym typeface="Symbol"/>
              </a:rPr>
              <a:t>квазиполезный</a:t>
            </a:r>
            <a:r>
              <a:rPr lang="ru-RU" sz="2800" b="1" dirty="0" smtClean="0">
                <a:sym typeface="Symbol"/>
              </a:rPr>
              <a:t> сигнал и не получив информации, приемник </a:t>
            </a:r>
            <a:r>
              <a:rPr lang="en-US" sz="2800" b="1" dirty="0" smtClean="0">
                <a:sym typeface="Symbol"/>
              </a:rPr>
              <a:t>GPS</a:t>
            </a:r>
            <a:r>
              <a:rPr lang="ru-RU" sz="2800" b="1" dirty="0" smtClean="0">
                <a:sym typeface="Symbol"/>
              </a:rPr>
              <a:t> отключается от БИУС оружия</a:t>
            </a:r>
          </a:p>
          <a:p>
            <a:pPr>
              <a:buFont typeface="Symbol" pitchFamily="18" charset="2"/>
              <a:buChar char="·"/>
            </a:pPr>
            <a:r>
              <a:rPr lang="ru-RU" sz="2800" b="1" dirty="0" smtClean="0">
                <a:sym typeface="Symbol"/>
              </a:rPr>
              <a:t> БИУС переходит на другие каналы навигационной информации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100" b="1" dirty="0" smtClean="0"/>
              <a:t>Блокиратор приемников </a:t>
            </a:r>
            <a:r>
              <a:rPr lang="en-US" sz="3100" b="1" dirty="0" smtClean="0"/>
              <a:t>GPS 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«ПЕРСЕЙ-43»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4608512" cy="2436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860032" y="1988840"/>
            <a:ext cx="410445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ru-RU" dirty="0" smtClean="0">
                <a:sym typeface="Symbol"/>
              </a:rPr>
              <a:t> </a:t>
            </a:r>
            <a:r>
              <a:rPr lang="ru-RU" sz="2000" b="1" dirty="0" err="1" smtClean="0">
                <a:sym typeface="Symbol"/>
              </a:rPr>
              <a:t>квазиполезный</a:t>
            </a:r>
            <a:r>
              <a:rPr lang="ru-RU" sz="2000" b="1" dirty="0" smtClean="0">
                <a:sym typeface="Symbol"/>
              </a:rPr>
              <a:t> сигнал помехи</a:t>
            </a:r>
            <a:endParaRPr lang="en-US" sz="2000" b="1" dirty="0" smtClean="0">
              <a:sym typeface="Symbol"/>
            </a:endParaRPr>
          </a:p>
          <a:p>
            <a:endParaRPr lang="ru-RU" sz="2000" b="1" dirty="0" smtClean="0">
              <a:sym typeface="Symbol"/>
            </a:endParaRPr>
          </a:p>
          <a:p>
            <a:pPr>
              <a:buFont typeface="Symbol"/>
              <a:buChar char="·"/>
            </a:pPr>
            <a:r>
              <a:rPr lang="ru-RU" sz="2000" b="1" dirty="0" smtClean="0"/>
              <a:t> подавление приемников систем </a:t>
            </a:r>
            <a:r>
              <a:rPr lang="en-US" sz="2000" b="1" dirty="0" smtClean="0"/>
              <a:t>NAVSTAR, GLONASS</a:t>
            </a:r>
            <a:r>
              <a:rPr lang="ru-RU" sz="2000" b="1" dirty="0" smtClean="0"/>
              <a:t> и </a:t>
            </a:r>
            <a:r>
              <a:rPr lang="en-US" sz="2000" b="1" dirty="0" smtClean="0"/>
              <a:t>Beidou</a:t>
            </a:r>
          </a:p>
          <a:p>
            <a:endParaRPr lang="ru-RU" sz="2000" b="1" dirty="0" smtClean="0"/>
          </a:p>
          <a:p>
            <a:pPr>
              <a:buFont typeface="Symbol"/>
              <a:buChar char="·"/>
            </a:pPr>
            <a:r>
              <a:rPr lang="ru-RU" sz="2000" b="1" dirty="0" smtClean="0"/>
              <a:t> частотные диапазоны</a:t>
            </a:r>
            <a:r>
              <a:rPr lang="en-US" sz="2000" b="1" smtClean="0"/>
              <a:t>   </a:t>
            </a:r>
            <a:r>
              <a:rPr lang="en-US" sz="2000" b="1" dirty="0" smtClean="0"/>
              <a:t>L</a:t>
            </a:r>
            <a:r>
              <a:rPr lang="ru-RU" sz="2000" b="1" baseline="-25000" dirty="0" smtClean="0"/>
              <a:t>1</a:t>
            </a:r>
            <a:r>
              <a:rPr lang="ru-RU" sz="2000" b="1" dirty="0" smtClean="0"/>
              <a:t>, </a:t>
            </a:r>
            <a:r>
              <a:rPr lang="en-US" sz="2000" b="1" dirty="0" smtClean="0"/>
              <a:t>L</a:t>
            </a:r>
            <a:r>
              <a:rPr lang="en-US" sz="2000" b="1" baseline="-25000" dirty="0" smtClean="0"/>
              <a:t>2</a:t>
            </a:r>
            <a:r>
              <a:rPr lang="ru-RU" sz="2000" b="1" baseline="-25000" dirty="0" smtClean="0"/>
              <a:t>, </a:t>
            </a:r>
            <a:r>
              <a:rPr lang="en-US" sz="2000" b="1" dirty="0" smtClean="0"/>
              <a:t>L</a:t>
            </a:r>
            <a:r>
              <a:rPr lang="ru-RU" sz="2000" b="1" baseline="-25000" dirty="0" smtClean="0"/>
              <a:t>3</a:t>
            </a:r>
            <a:r>
              <a:rPr lang="ru-RU" sz="2000" b="1" dirty="0" smtClean="0"/>
              <a:t>, </a:t>
            </a:r>
            <a:r>
              <a:rPr lang="en-US" sz="2000" b="1" dirty="0" smtClean="0"/>
              <a:t>L</a:t>
            </a:r>
            <a:r>
              <a:rPr lang="ru-RU" sz="2000" b="1" baseline="-25000" dirty="0" smtClean="0"/>
              <a:t>5</a:t>
            </a:r>
            <a:endParaRPr lang="en-US" sz="2000" b="1" baseline="-25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4725144"/>
            <a:ext cx="87129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/>
              <a:buChar char="·"/>
            </a:pPr>
            <a:r>
              <a:rPr lang="en-US" sz="2000" b="1" dirty="0" smtClean="0"/>
              <a:t> </a:t>
            </a:r>
            <a:r>
              <a:rPr lang="ru-RU" sz="2000" b="1" dirty="0" smtClean="0"/>
              <a:t>универсальное размещение </a:t>
            </a:r>
            <a:endParaRPr lang="en-US" sz="2000" b="1" dirty="0" smtClean="0"/>
          </a:p>
          <a:p>
            <a:r>
              <a:rPr lang="ru-RU" sz="2000" b="1" dirty="0" smtClean="0"/>
              <a:t>(вертолет, самолет, БПЛА, автомобиль, стационарно)</a:t>
            </a:r>
            <a:endParaRPr lang="en-US" sz="2000" b="1" dirty="0" smtClean="0"/>
          </a:p>
          <a:p>
            <a:r>
              <a:rPr lang="ru-RU" sz="2000" b="1" dirty="0" smtClean="0"/>
              <a:t> </a:t>
            </a:r>
            <a:endParaRPr lang="en-US" sz="2000" b="1" dirty="0" smtClean="0"/>
          </a:p>
          <a:p>
            <a:pPr>
              <a:buFont typeface="Symbol"/>
              <a:buChar char="·"/>
            </a:pPr>
            <a:r>
              <a:rPr lang="en-US" sz="2000" b="1" dirty="0" smtClean="0"/>
              <a:t> </a:t>
            </a:r>
            <a:r>
              <a:rPr lang="ru-RU" sz="2000" b="1" dirty="0" smtClean="0"/>
              <a:t>встроенная цифровая система диагностики</a:t>
            </a:r>
            <a:endParaRPr lang="en-US" sz="20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 smtClean="0"/>
              <a:t>Функциональная схема тракта системы </a:t>
            </a:r>
            <a:r>
              <a:rPr lang="en-US" sz="2400" b="1" dirty="0" smtClean="0"/>
              <a:t>GPS</a:t>
            </a:r>
            <a:r>
              <a:rPr lang="ru-RU" sz="2400" b="1" dirty="0" smtClean="0"/>
              <a:t> навигации, установленной на высокоточном оружии (крылатая ракета, управляемая бомба, артиллерийский снаряд)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70080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772816"/>
            <a:ext cx="144016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1772816"/>
            <a:ext cx="144016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1772816"/>
            <a:ext cx="144016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308304" y="1772816"/>
            <a:ext cx="144016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267744" y="1916832"/>
            <a:ext cx="64807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267744" y="2348880"/>
            <a:ext cx="64807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3"/>
            <a:endCxn id="6" idx="1"/>
          </p:cNvCxnSpPr>
          <p:nvPr/>
        </p:nvCxnSpPr>
        <p:spPr>
          <a:xfrm>
            <a:off x="4355976" y="2132856"/>
            <a:ext cx="7200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3"/>
            <a:endCxn id="7" idx="1"/>
          </p:cNvCxnSpPr>
          <p:nvPr/>
        </p:nvCxnSpPr>
        <p:spPr>
          <a:xfrm>
            <a:off x="6516216" y="2132856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31640" y="19888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419872" y="19888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580112" y="19888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812360" y="19888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708920"/>
            <a:ext cx="828092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/>
              <a:t>1 -  цифровая фазированная антенная решетка с подавлением – 40 </a:t>
            </a:r>
            <a:r>
              <a:rPr lang="en-US" sz="2000" b="1" dirty="0" smtClean="0"/>
              <a:t>dB</a:t>
            </a:r>
            <a:endParaRPr lang="ru-RU" sz="2000" b="1" dirty="0" smtClean="0"/>
          </a:p>
          <a:p>
            <a:pPr lvl="0"/>
            <a:r>
              <a:rPr lang="ru-RU" sz="2000" b="1" dirty="0" smtClean="0"/>
              <a:t>2 -  блок управления с селекцией по амплитуде, виду и структуре сигнала, направлению на источник сигнала и т.п.</a:t>
            </a:r>
          </a:p>
          <a:p>
            <a:pPr lvl="0"/>
            <a:r>
              <a:rPr lang="ru-RU" sz="2000" b="1" dirty="0" smtClean="0"/>
              <a:t>3 -  приемник </a:t>
            </a:r>
            <a:r>
              <a:rPr lang="en-US" sz="2000" b="1" dirty="0" smtClean="0"/>
              <a:t>GPS</a:t>
            </a:r>
            <a:r>
              <a:rPr lang="ru-RU" sz="2000" b="1" dirty="0" smtClean="0"/>
              <a:t> с подавителем - 50 </a:t>
            </a:r>
            <a:r>
              <a:rPr lang="en-US" sz="2000" b="1" dirty="0" smtClean="0"/>
              <a:t>dB</a:t>
            </a:r>
            <a:endParaRPr lang="ru-RU" sz="2000" b="1" dirty="0" smtClean="0"/>
          </a:p>
          <a:p>
            <a:pPr lvl="0"/>
            <a:r>
              <a:rPr lang="ru-RU" sz="2000" b="1" dirty="0" smtClean="0"/>
              <a:t>4 -  потребитель (дисплей, система управления рулями , БИУС и т.п.)</a:t>
            </a:r>
          </a:p>
          <a:p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1560" y="4653136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Суммарное шумоподавление канала </a:t>
            </a:r>
            <a:r>
              <a:rPr lang="en-US" sz="2000" b="1" dirty="0" smtClean="0"/>
              <a:t>GPS </a:t>
            </a:r>
            <a:r>
              <a:rPr lang="ru-RU" sz="2000" b="1" dirty="0" smtClean="0"/>
              <a:t>составляет – 90</a:t>
            </a:r>
            <a:r>
              <a:rPr lang="en-US" sz="2000" b="1" dirty="0" smtClean="0"/>
              <a:t>dB</a:t>
            </a:r>
            <a:endParaRPr lang="ru-RU" sz="2000" b="1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Крылатая ракета с </a:t>
            </a:r>
            <a:r>
              <a:rPr lang="en-US" sz="2800" b="1" dirty="0" smtClean="0"/>
              <a:t>GPS</a:t>
            </a:r>
            <a:r>
              <a:rPr lang="ru-RU" sz="2800" b="1" dirty="0" smtClean="0"/>
              <a:t> навигацией</a:t>
            </a:r>
            <a:endParaRPr lang="ru-RU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136904" cy="511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Управляемая бомба с </a:t>
            </a:r>
            <a:r>
              <a:rPr lang="en-US" sz="2800" b="1" dirty="0" smtClean="0"/>
              <a:t>GPS</a:t>
            </a:r>
            <a:r>
              <a:rPr lang="ru-RU" sz="2800" b="1" dirty="0" smtClean="0"/>
              <a:t> навигацией</a:t>
            </a:r>
            <a:endParaRPr lang="ru-RU" sz="2800" b="1" dirty="0"/>
          </a:p>
        </p:txBody>
      </p:sp>
      <p:pic>
        <p:nvPicPr>
          <p:cNvPr id="1026" name="Picture 2" descr="C:\Users\User\Desktop\AGM-154-Cutaway-1-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208912" cy="4608512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Ряд бомб с комплектами </a:t>
            </a:r>
            <a:r>
              <a:rPr lang="en-US" sz="2800" b="1" dirty="0" smtClean="0"/>
              <a:t>JDAM</a:t>
            </a:r>
            <a:endParaRPr lang="ru-RU" sz="2800" b="1" dirty="0"/>
          </a:p>
        </p:txBody>
      </p:sp>
      <p:pic>
        <p:nvPicPr>
          <p:cNvPr id="2050" name="Picture 2" descr="C:\Users\User\Desktop\JDAM-SMi-15076-2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208912" cy="5153025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Комплект </a:t>
            </a:r>
            <a:r>
              <a:rPr lang="en-US" sz="2800" b="1" dirty="0" smtClean="0"/>
              <a:t>JDAM</a:t>
            </a:r>
            <a:endParaRPr lang="ru-RU" sz="2800" b="1" dirty="0"/>
          </a:p>
        </p:txBody>
      </p:sp>
      <p:pic>
        <p:nvPicPr>
          <p:cNvPr id="4098" name="Picture 2" descr="C:\Users\User\Desktop\Northrop-GBU-36-GAM-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8208912" cy="4968552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Подавление помехи приемнику </a:t>
            </a:r>
            <a:r>
              <a:rPr lang="en-US" sz="2400" b="1" dirty="0" smtClean="0"/>
              <a:t>GPS</a:t>
            </a:r>
            <a:r>
              <a:rPr lang="ru-RU" sz="2400" b="1" dirty="0" smtClean="0"/>
              <a:t> с помощью ЦФАР</a:t>
            </a:r>
            <a:endParaRPr lang="ru-RU" sz="2400" b="1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32858" y="2019807"/>
            <a:ext cx="1552575" cy="1400175"/>
            <a:chOff x="1595" y="2644"/>
            <a:chExt cx="2445" cy="2205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1595" y="2644"/>
              <a:ext cx="2445" cy="220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1820" y="2854"/>
              <a:ext cx="1940" cy="483"/>
              <a:chOff x="1820" y="2854"/>
              <a:chExt cx="1940" cy="483"/>
            </a:xfrm>
          </p:grpSpPr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1820" y="2854"/>
                <a:ext cx="476" cy="476"/>
                <a:chOff x="1820" y="2854"/>
                <a:chExt cx="476" cy="476"/>
              </a:xfrm>
            </p:grpSpPr>
            <p:sp>
              <p:nvSpPr>
                <p:cNvPr id="1030" name="Oval 6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1" name="Oval 7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32" name="Group 8"/>
              <p:cNvGrpSpPr>
                <a:grpSpLocks/>
              </p:cNvGrpSpPr>
              <p:nvPr/>
            </p:nvGrpSpPr>
            <p:grpSpPr bwMode="auto">
              <a:xfrm>
                <a:off x="2552" y="2861"/>
                <a:ext cx="476" cy="476"/>
                <a:chOff x="1820" y="2854"/>
                <a:chExt cx="476" cy="476"/>
              </a:xfrm>
            </p:grpSpPr>
            <p:sp>
              <p:nvSpPr>
                <p:cNvPr id="1033" name="Oval 9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4" name="Oval 10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35" name="Group 11"/>
              <p:cNvGrpSpPr>
                <a:grpSpLocks/>
              </p:cNvGrpSpPr>
              <p:nvPr/>
            </p:nvGrpSpPr>
            <p:grpSpPr bwMode="auto">
              <a:xfrm>
                <a:off x="3284" y="2854"/>
                <a:ext cx="476" cy="476"/>
                <a:chOff x="1820" y="2854"/>
                <a:chExt cx="476" cy="476"/>
              </a:xfrm>
            </p:grpSpPr>
            <p:sp>
              <p:nvSpPr>
                <p:cNvPr id="1036" name="Oval 12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7" name="Oval 13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1820" y="3519"/>
              <a:ext cx="1940" cy="483"/>
              <a:chOff x="1820" y="2854"/>
              <a:chExt cx="1940" cy="483"/>
            </a:xfrm>
          </p:grpSpPr>
          <p:grpSp>
            <p:nvGrpSpPr>
              <p:cNvPr id="1039" name="Group 15"/>
              <p:cNvGrpSpPr>
                <a:grpSpLocks/>
              </p:cNvGrpSpPr>
              <p:nvPr/>
            </p:nvGrpSpPr>
            <p:grpSpPr bwMode="auto">
              <a:xfrm>
                <a:off x="1820" y="2854"/>
                <a:ext cx="476" cy="476"/>
                <a:chOff x="1820" y="2854"/>
                <a:chExt cx="476" cy="476"/>
              </a:xfrm>
            </p:grpSpPr>
            <p:sp>
              <p:nvSpPr>
                <p:cNvPr id="1040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1" name="Oval 17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42" name="Group 18"/>
              <p:cNvGrpSpPr>
                <a:grpSpLocks/>
              </p:cNvGrpSpPr>
              <p:nvPr/>
            </p:nvGrpSpPr>
            <p:grpSpPr bwMode="auto">
              <a:xfrm>
                <a:off x="2552" y="2861"/>
                <a:ext cx="476" cy="476"/>
                <a:chOff x="1820" y="2854"/>
                <a:chExt cx="476" cy="476"/>
              </a:xfrm>
            </p:grpSpPr>
            <p:sp>
              <p:nvSpPr>
                <p:cNvPr id="1043" name="Oval 19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4" name="Oval 20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45" name="Group 21"/>
              <p:cNvGrpSpPr>
                <a:grpSpLocks/>
              </p:cNvGrpSpPr>
              <p:nvPr/>
            </p:nvGrpSpPr>
            <p:grpSpPr bwMode="auto">
              <a:xfrm>
                <a:off x="3284" y="2854"/>
                <a:ext cx="476" cy="476"/>
                <a:chOff x="1820" y="2854"/>
                <a:chExt cx="476" cy="476"/>
              </a:xfrm>
            </p:grpSpPr>
            <p:sp>
              <p:nvSpPr>
                <p:cNvPr id="1046" name="Oval 22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7" name="Oval 23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048" name="Group 24"/>
            <p:cNvGrpSpPr>
              <a:grpSpLocks/>
            </p:cNvGrpSpPr>
            <p:nvPr/>
          </p:nvGrpSpPr>
          <p:grpSpPr bwMode="auto">
            <a:xfrm>
              <a:off x="1820" y="4193"/>
              <a:ext cx="1940" cy="483"/>
              <a:chOff x="1820" y="2854"/>
              <a:chExt cx="1940" cy="483"/>
            </a:xfrm>
          </p:grpSpPr>
          <p:grpSp>
            <p:nvGrpSpPr>
              <p:cNvPr id="1049" name="Group 25"/>
              <p:cNvGrpSpPr>
                <a:grpSpLocks/>
              </p:cNvGrpSpPr>
              <p:nvPr/>
            </p:nvGrpSpPr>
            <p:grpSpPr bwMode="auto">
              <a:xfrm>
                <a:off x="1820" y="2854"/>
                <a:ext cx="476" cy="476"/>
                <a:chOff x="1820" y="2854"/>
                <a:chExt cx="476" cy="476"/>
              </a:xfrm>
            </p:grpSpPr>
            <p:sp>
              <p:nvSpPr>
                <p:cNvPr id="1050" name="Oval 26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1" name="Oval 27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52" name="Group 28"/>
              <p:cNvGrpSpPr>
                <a:grpSpLocks/>
              </p:cNvGrpSpPr>
              <p:nvPr/>
            </p:nvGrpSpPr>
            <p:grpSpPr bwMode="auto">
              <a:xfrm>
                <a:off x="2552" y="2861"/>
                <a:ext cx="476" cy="476"/>
                <a:chOff x="1820" y="2854"/>
                <a:chExt cx="476" cy="476"/>
              </a:xfrm>
            </p:grpSpPr>
            <p:sp>
              <p:nvSpPr>
                <p:cNvPr id="1053" name="Oval 29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4" name="Oval 30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55" name="Group 31"/>
              <p:cNvGrpSpPr>
                <a:grpSpLocks/>
              </p:cNvGrpSpPr>
              <p:nvPr/>
            </p:nvGrpSpPr>
            <p:grpSpPr bwMode="auto">
              <a:xfrm>
                <a:off x="3284" y="2854"/>
                <a:ext cx="476" cy="476"/>
                <a:chOff x="1820" y="2854"/>
                <a:chExt cx="476" cy="476"/>
              </a:xfrm>
            </p:grpSpPr>
            <p:sp>
              <p:nvSpPr>
                <p:cNvPr id="1056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1820" y="2854"/>
                  <a:ext cx="476" cy="47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7" name="Oval 33"/>
                <p:cNvSpPr>
                  <a:spLocks noChangeArrowheads="1"/>
                </p:cNvSpPr>
                <p:nvPr/>
              </p:nvSpPr>
              <p:spPr bwMode="auto">
                <a:xfrm>
                  <a:off x="1911" y="2951"/>
                  <a:ext cx="300" cy="284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2699792" y="1556792"/>
          <a:ext cx="5616624" cy="630936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Управляемая матрица из 9 </a:t>
                      </a:r>
                      <a:r>
                        <a:rPr lang="ru-RU" sz="1800" b="1" i="1" dirty="0" err="1">
                          <a:latin typeface="Times New Roman"/>
                          <a:ea typeface="Calibri"/>
                          <a:cs typeface="Times New Roman"/>
                        </a:rPr>
                        <a:t>двухдиапазонных</a:t>
                      </a:r>
                      <a:endParaRPr lang="ru-RU" sz="1800" b="1" i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800" b="1" i="1" dirty="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ru-RU" sz="1800" b="1" i="1" baseline="-25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en-US" sz="1800" b="1" i="1" dirty="0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ru-RU" sz="1800" b="1" i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) антенн.</a:t>
                      </a:r>
                      <a:endParaRPr lang="ru-RU" sz="18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395536" y="1556792"/>
            <a:ext cx="1835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Структура ЦФАР.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539552" y="3717032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43" name="Диаграмма 42"/>
          <p:cNvGraphicFramePr/>
          <p:nvPr/>
        </p:nvGraphicFramePr>
        <p:xfrm>
          <a:off x="2411760" y="3661410"/>
          <a:ext cx="3384376" cy="3196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61" name="AutoShape 37"/>
          <p:cNvCxnSpPr>
            <a:cxnSpLocks noChangeShapeType="1"/>
          </p:cNvCxnSpPr>
          <p:nvPr/>
        </p:nvCxnSpPr>
        <p:spPr bwMode="auto">
          <a:xfrm flipV="1">
            <a:off x="5220072" y="3356992"/>
            <a:ext cx="2590800" cy="1296987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</p:spPr>
      </p:cxnSp>
      <p:grpSp>
        <p:nvGrpSpPr>
          <p:cNvPr id="1062" name="Group 38"/>
          <p:cNvGrpSpPr>
            <a:grpSpLocks/>
          </p:cNvGrpSpPr>
          <p:nvPr/>
        </p:nvGrpSpPr>
        <p:grpSpPr bwMode="auto">
          <a:xfrm>
            <a:off x="7308304" y="2924944"/>
            <a:ext cx="1368152" cy="1948681"/>
            <a:chOff x="9210" y="6996"/>
            <a:chExt cx="1440" cy="2274"/>
          </a:xfrm>
        </p:grpSpPr>
        <p:sp>
          <p:nvSpPr>
            <p:cNvPr id="1063" name="AutoShape 39"/>
            <p:cNvSpPr>
              <a:spLocks noChangeArrowheads="1"/>
            </p:cNvSpPr>
            <p:nvPr/>
          </p:nvSpPr>
          <p:spPr bwMode="auto">
            <a:xfrm>
              <a:off x="9555" y="7335"/>
              <a:ext cx="735" cy="78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64" name="Group 40"/>
            <p:cNvGrpSpPr>
              <a:grpSpLocks/>
            </p:cNvGrpSpPr>
            <p:nvPr/>
          </p:nvGrpSpPr>
          <p:grpSpPr bwMode="auto">
            <a:xfrm>
              <a:off x="9966" y="7087"/>
              <a:ext cx="279" cy="297"/>
              <a:chOff x="10011" y="7164"/>
              <a:chExt cx="279" cy="297"/>
            </a:xfrm>
          </p:grpSpPr>
          <p:cxnSp>
            <p:nvCxnSpPr>
              <p:cNvPr id="1065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10011" y="7305"/>
                <a:ext cx="126" cy="15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6" name="AutoShape 42"/>
              <p:cNvCxnSpPr>
                <a:cxnSpLocks noChangeShapeType="1"/>
              </p:cNvCxnSpPr>
              <p:nvPr/>
            </p:nvCxnSpPr>
            <p:spPr bwMode="auto">
              <a:xfrm>
                <a:off x="10137" y="7305"/>
                <a:ext cx="0" cy="1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7" name="AutoShape 43"/>
              <p:cNvCxnSpPr>
                <a:cxnSpLocks noChangeShapeType="1"/>
              </p:cNvCxnSpPr>
              <p:nvPr/>
            </p:nvCxnSpPr>
            <p:spPr bwMode="auto">
              <a:xfrm flipV="1">
                <a:off x="10137" y="7164"/>
                <a:ext cx="153" cy="25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1068" name="Group 44"/>
            <p:cNvGrpSpPr>
              <a:grpSpLocks/>
            </p:cNvGrpSpPr>
            <p:nvPr/>
          </p:nvGrpSpPr>
          <p:grpSpPr bwMode="auto">
            <a:xfrm rot="-1673420">
              <a:off x="9837" y="6996"/>
              <a:ext cx="279" cy="297"/>
              <a:chOff x="10011" y="7164"/>
              <a:chExt cx="279" cy="297"/>
            </a:xfrm>
          </p:grpSpPr>
          <p:cxnSp>
            <p:nvCxnSpPr>
              <p:cNvPr id="1069" name="AutoShape 45"/>
              <p:cNvCxnSpPr>
                <a:cxnSpLocks noChangeShapeType="1"/>
              </p:cNvCxnSpPr>
              <p:nvPr/>
            </p:nvCxnSpPr>
            <p:spPr bwMode="auto">
              <a:xfrm flipV="1">
                <a:off x="10011" y="7305"/>
                <a:ext cx="126" cy="15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0" name="AutoShape 46"/>
              <p:cNvCxnSpPr>
                <a:cxnSpLocks noChangeShapeType="1"/>
              </p:cNvCxnSpPr>
              <p:nvPr/>
            </p:nvCxnSpPr>
            <p:spPr bwMode="auto">
              <a:xfrm>
                <a:off x="10137" y="7305"/>
                <a:ext cx="0" cy="1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1" name="AutoShape 47"/>
              <p:cNvCxnSpPr>
                <a:cxnSpLocks noChangeShapeType="1"/>
              </p:cNvCxnSpPr>
              <p:nvPr/>
            </p:nvCxnSpPr>
            <p:spPr bwMode="auto">
              <a:xfrm flipV="1">
                <a:off x="10137" y="7164"/>
                <a:ext cx="153" cy="25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1072" name="Group 48"/>
            <p:cNvGrpSpPr>
              <a:grpSpLocks/>
            </p:cNvGrpSpPr>
            <p:nvPr/>
          </p:nvGrpSpPr>
          <p:grpSpPr bwMode="auto">
            <a:xfrm rot="17511603">
              <a:off x="9666" y="7038"/>
              <a:ext cx="279" cy="297"/>
              <a:chOff x="10011" y="7164"/>
              <a:chExt cx="279" cy="297"/>
            </a:xfrm>
          </p:grpSpPr>
          <p:cxnSp>
            <p:nvCxnSpPr>
              <p:cNvPr id="1073" name="AutoShape 49"/>
              <p:cNvCxnSpPr>
                <a:cxnSpLocks noChangeShapeType="1"/>
              </p:cNvCxnSpPr>
              <p:nvPr/>
            </p:nvCxnSpPr>
            <p:spPr bwMode="auto">
              <a:xfrm flipV="1">
                <a:off x="10011" y="7305"/>
                <a:ext cx="126" cy="15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4" name="AutoShape 50"/>
              <p:cNvCxnSpPr>
                <a:cxnSpLocks noChangeShapeType="1"/>
              </p:cNvCxnSpPr>
              <p:nvPr/>
            </p:nvCxnSpPr>
            <p:spPr bwMode="auto">
              <a:xfrm>
                <a:off x="10137" y="7305"/>
                <a:ext cx="0" cy="1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5" name="AutoShape 51"/>
              <p:cNvCxnSpPr>
                <a:cxnSpLocks noChangeShapeType="1"/>
              </p:cNvCxnSpPr>
              <p:nvPr/>
            </p:nvCxnSpPr>
            <p:spPr bwMode="auto">
              <a:xfrm flipV="1">
                <a:off x="10137" y="7164"/>
                <a:ext cx="153" cy="25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1076" name="Text Box 52"/>
            <p:cNvSpPr txBox="1">
              <a:spLocks noChangeArrowheads="1"/>
            </p:cNvSpPr>
            <p:nvPr/>
          </p:nvSpPr>
          <p:spPr bwMode="auto">
            <a:xfrm>
              <a:off x="9210" y="8220"/>
              <a:ext cx="1440" cy="1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Источник помех</a:t>
              </a:r>
              <a:endPara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0" name="Прямоугольник 59"/>
          <p:cNvSpPr/>
          <p:nvPr/>
        </p:nvSpPr>
        <p:spPr>
          <a:xfrm>
            <a:off x="2339752" y="30689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Секторная диаграмма направленности ЦФАР.</a:t>
            </a:r>
            <a:endParaRPr lang="ru-RU" dirty="0"/>
          </a:p>
        </p:txBody>
      </p:sp>
      <p:sp>
        <p:nvSpPr>
          <p:cNvPr id="1077" name="Text Box 53"/>
          <p:cNvSpPr txBox="1">
            <a:spLocks noChangeArrowheads="1"/>
          </p:cNvSpPr>
          <p:nvPr/>
        </p:nvSpPr>
        <p:spPr bwMode="auto">
          <a:xfrm>
            <a:off x="5076056" y="3789040"/>
            <a:ext cx="648072" cy="3016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40</a:t>
            </a: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  <a:sym typeface="Symbol" pitchFamily="18" charset="2"/>
              </a:rPr>
              <a:t></a:t>
            </a:r>
            <a:endParaRPr kumimoji="0" 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Номер слайда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352928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Пространственная селекция активных  помех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196752"/>
            <a:ext cx="8208912" cy="5185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I</a:t>
            </a:r>
            <a:r>
              <a:rPr lang="ru-RU" sz="2800" b="1" dirty="0" smtClean="0"/>
              <a:t> фаза – определение наличия источника помех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/>
              <a:t>II</a:t>
            </a:r>
            <a:r>
              <a:rPr lang="ru-RU" sz="2800" b="1" dirty="0" smtClean="0"/>
              <a:t> фаза – пеленгация источника помехи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/>
              <a:t>III</a:t>
            </a:r>
            <a:r>
              <a:rPr lang="ru-RU" sz="2800" b="1" dirty="0" smtClean="0"/>
              <a:t> фаза – формирование нуля диаграммы направленности ЦФАР в направлении источника помех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/>
              <a:t>IV</a:t>
            </a:r>
            <a:r>
              <a:rPr lang="ru-RU" sz="2800" b="1" dirty="0" smtClean="0"/>
              <a:t> фаза – удержание источника помех в нуле диаграммы направленности ЦФАР при движении объекта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ФАР приемника </a:t>
            </a:r>
            <a:r>
              <a:rPr lang="en-US" sz="2800" b="1" dirty="0" smtClean="0"/>
              <a:t>GPS</a:t>
            </a:r>
            <a:endParaRPr lang="ru-RU" sz="2800" b="1" dirty="0">
              <a:latin typeface="+mn-lt"/>
            </a:endParaRPr>
          </a:p>
        </p:txBody>
      </p:sp>
      <p:pic>
        <p:nvPicPr>
          <p:cNvPr id="5122" name="Picture 2" descr="C:\Users\User\Desktop\fi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7992887" cy="5184576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444</Words>
  <Application>Microsoft Office PowerPoint</Application>
  <PresentationFormat>Экран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Тема Office</vt:lpstr>
      <vt:lpstr>Презентация PowerPoint</vt:lpstr>
      <vt:lpstr>Функциональная схема тракта системы GPS навигации, установленной на высокоточном оружии (крылатая ракета, управляемая бомба, артиллерийский снаряд)</vt:lpstr>
      <vt:lpstr>Крылатая ракета с GPS навигацией</vt:lpstr>
      <vt:lpstr>Управляемая бомба с GPS навигацией</vt:lpstr>
      <vt:lpstr>Ряд бомб с комплектами JDAM</vt:lpstr>
      <vt:lpstr>Комплект JDAM</vt:lpstr>
      <vt:lpstr>Подавление помехи приемнику GPS с помощью ЦФАР</vt:lpstr>
      <vt:lpstr>Презентация PowerPoint</vt:lpstr>
      <vt:lpstr>ФАР приемника GPS</vt:lpstr>
      <vt:lpstr>ФАР приемников GPS</vt:lpstr>
      <vt:lpstr>Бортовой приемник GPS с ФАР</vt:lpstr>
      <vt:lpstr>Бортовой навигационный модуль с инерциальным и GPS каналами</vt:lpstr>
      <vt:lpstr>Отсеивание (селекция) активной помехи</vt:lpstr>
      <vt:lpstr>Квазиполезный сигнал</vt:lpstr>
      <vt:lpstr>Квазиполезный сигнал помехи</vt:lpstr>
      <vt:lpstr>Блокиратор приемников GPS  «ПЕРСЕЙ-43»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Людмила</cp:lastModifiedBy>
  <cp:revision>29</cp:revision>
  <dcterms:created xsi:type="dcterms:W3CDTF">2015-04-24T08:13:16Z</dcterms:created>
  <dcterms:modified xsi:type="dcterms:W3CDTF">2021-04-12T08:35:06Z</dcterms:modified>
</cp:coreProperties>
</file>