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9" r:id="rId14"/>
  </p:sldIdLst>
  <p:sldSz cx="12960350" cy="8640763"/>
  <p:notesSz cx="6735763" cy="9866313"/>
  <p:defaultTextStyle>
    <a:defPPr>
      <a:defRPr lang="ru-RU"/>
    </a:defPPr>
    <a:lvl1pPr marL="0" algn="l" defTabSz="1036838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1pPr>
    <a:lvl2pPr marL="518419" algn="l" defTabSz="1036838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2pPr>
    <a:lvl3pPr marL="1036838" algn="l" defTabSz="1036838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3pPr>
    <a:lvl4pPr marL="1555257" algn="l" defTabSz="1036838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4pPr>
    <a:lvl5pPr marL="2073676" algn="l" defTabSz="1036838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5pPr>
    <a:lvl6pPr marL="2592095" algn="l" defTabSz="1036838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6pPr>
    <a:lvl7pPr marL="3110514" algn="l" defTabSz="1036838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7pPr>
    <a:lvl8pPr marL="3628934" algn="l" defTabSz="1036838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8pPr>
    <a:lvl9pPr marL="4147353" algn="l" defTabSz="1036838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0D6"/>
    <a:srgbClr val="D9DDE1"/>
    <a:srgbClr val="00506F"/>
    <a:srgbClr val="C1CA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7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27" y="1414125"/>
            <a:ext cx="11016298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4538401"/>
            <a:ext cx="9720263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45" indent="0" algn="ctr">
              <a:buNone/>
              <a:defRPr sz="2520"/>
            </a:lvl2pPr>
            <a:lvl3pPr marL="1152090" indent="0" algn="ctr">
              <a:buNone/>
              <a:defRPr sz="2268"/>
            </a:lvl3pPr>
            <a:lvl4pPr marL="1728136" indent="0" algn="ctr">
              <a:buNone/>
              <a:defRPr sz="2016"/>
            </a:lvl4pPr>
            <a:lvl5pPr marL="2304180" indent="0" algn="ctr">
              <a:buNone/>
              <a:defRPr sz="2016"/>
            </a:lvl5pPr>
            <a:lvl6pPr marL="2880226" indent="0" algn="ctr">
              <a:buNone/>
              <a:defRPr sz="2016"/>
            </a:lvl6pPr>
            <a:lvl7pPr marL="3456270" indent="0" algn="ctr">
              <a:buNone/>
              <a:defRPr sz="2016"/>
            </a:lvl7pPr>
            <a:lvl8pPr marL="4032316" indent="0" algn="ctr">
              <a:buNone/>
              <a:defRPr sz="2016"/>
            </a:lvl8pPr>
            <a:lvl9pPr marL="4608360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9A64-9D1A-4975-AFB1-F811C9BDCA1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98FC-B677-42B1-A9D8-D22929DEE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8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9A64-9D1A-4975-AFB1-F811C9BDCA1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98FC-B677-42B1-A9D8-D22929DEE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94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4751" y="460043"/>
            <a:ext cx="2794575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025" y="460043"/>
            <a:ext cx="8221722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9A64-9D1A-4975-AFB1-F811C9BDCA1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98FC-B677-42B1-A9D8-D22929DEE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9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9A64-9D1A-4975-AFB1-F811C9BDCA1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98FC-B677-42B1-A9D8-D22929DEE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10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6" y="2154195"/>
            <a:ext cx="11178302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6" y="5782513"/>
            <a:ext cx="11178302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4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09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13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18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22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27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3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9A64-9D1A-4975-AFB1-F811C9BDCA1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98FC-B677-42B1-A9D8-D22929DEE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09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025" y="2300205"/>
            <a:ext cx="5508149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178" y="2300205"/>
            <a:ext cx="5508149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9A64-9D1A-4975-AFB1-F811C9BDCA1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98FC-B677-42B1-A9D8-D22929DEE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81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460043"/>
            <a:ext cx="11178302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713" y="2118190"/>
            <a:ext cx="548283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45" indent="0">
              <a:buNone/>
              <a:defRPr sz="2520" b="1"/>
            </a:lvl2pPr>
            <a:lvl3pPr marL="1152090" indent="0">
              <a:buNone/>
              <a:defRPr sz="2268" b="1"/>
            </a:lvl3pPr>
            <a:lvl4pPr marL="1728136" indent="0">
              <a:buNone/>
              <a:defRPr sz="2016" b="1"/>
            </a:lvl4pPr>
            <a:lvl5pPr marL="2304180" indent="0">
              <a:buNone/>
              <a:defRPr sz="2016" b="1"/>
            </a:lvl5pPr>
            <a:lvl6pPr marL="2880226" indent="0">
              <a:buNone/>
              <a:defRPr sz="2016" b="1"/>
            </a:lvl6pPr>
            <a:lvl7pPr marL="3456270" indent="0">
              <a:buNone/>
              <a:defRPr sz="2016" b="1"/>
            </a:lvl7pPr>
            <a:lvl8pPr marL="4032316" indent="0">
              <a:buNone/>
              <a:defRPr sz="2016" b="1"/>
            </a:lvl8pPr>
            <a:lvl9pPr marL="4608360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713" y="3156280"/>
            <a:ext cx="548283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179" y="2118190"/>
            <a:ext cx="5509837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45" indent="0">
              <a:buNone/>
              <a:defRPr sz="2520" b="1"/>
            </a:lvl2pPr>
            <a:lvl3pPr marL="1152090" indent="0">
              <a:buNone/>
              <a:defRPr sz="2268" b="1"/>
            </a:lvl3pPr>
            <a:lvl4pPr marL="1728136" indent="0">
              <a:buNone/>
              <a:defRPr sz="2016" b="1"/>
            </a:lvl4pPr>
            <a:lvl5pPr marL="2304180" indent="0">
              <a:buNone/>
              <a:defRPr sz="2016" b="1"/>
            </a:lvl5pPr>
            <a:lvl6pPr marL="2880226" indent="0">
              <a:buNone/>
              <a:defRPr sz="2016" b="1"/>
            </a:lvl6pPr>
            <a:lvl7pPr marL="3456270" indent="0">
              <a:buNone/>
              <a:defRPr sz="2016" b="1"/>
            </a:lvl7pPr>
            <a:lvl8pPr marL="4032316" indent="0">
              <a:buNone/>
              <a:defRPr sz="2016" b="1"/>
            </a:lvl8pPr>
            <a:lvl9pPr marL="4608360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1179" y="3156280"/>
            <a:ext cx="5509837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9A64-9D1A-4975-AFB1-F811C9BDCA1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98FC-B677-42B1-A9D8-D22929DEE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55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9A64-9D1A-4975-AFB1-F811C9BDCA1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98FC-B677-42B1-A9D8-D22929DEE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1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9A64-9D1A-4975-AFB1-F811C9BDCA1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98FC-B677-42B1-A9D8-D22929DEE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8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576051"/>
            <a:ext cx="4180050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38" y="1244112"/>
            <a:ext cx="6561177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2" y="2592231"/>
            <a:ext cx="4180050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45" indent="0">
              <a:buNone/>
              <a:defRPr sz="1764"/>
            </a:lvl2pPr>
            <a:lvl3pPr marL="1152090" indent="0">
              <a:buNone/>
              <a:defRPr sz="1512"/>
            </a:lvl3pPr>
            <a:lvl4pPr marL="1728136" indent="0">
              <a:buNone/>
              <a:defRPr sz="1260"/>
            </a:lvl4pPr>
            <a:lvl5pPr marL="2304180" indent="0">
              <a:buNone/>
              <a:defRPr sz="1260"/>
            </a:lvl5pPr>
            <a:lvl6pPr marL="2880226" indent="0">
              <a:buNone/>
              <a:defRPr sz="1260"/>
            </a:lvl6pPr>
            <a:lvl7pPr marL="3456270" indent="0">
              <a:buNone/>
              <a:defRPr sz="1260"/>
            </a:lvl7pPr>
            <a:lvl8pPr marL="4032316" indent="0">
              <a:buNone/>
              <a:defRPr sz="1260"/>
            </a:lvl8pPr>
            <a:lvl9pPr marL="4608360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9A64-9D1A-4975-AFB1-F811C9BDCA1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98FC-B677-42B1-A9D8-D22929DEE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848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576051"/>
            <a:ext cx="4180050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9838" y="1244112"/>
            <a:ext cx="6561177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45" indent="0">
              <a:buNone/>
              <a:defRPr sz="3528"/>
            </a:lvl2pPr>
            <a:lvl3pPr marL="1152090" indent="0">
              <a:buNone/>
              <a:defRPr sz="3024"/>
            </a:lvl3pPr>
            <a:lvl4pPr marL="1728136" indent="0">
              <a:buNone/>
              <a:defRPr sz="2520"/>
            </a:lvl4pPr>
            <a:lvl5pPr marL="2304180" indent="0">
              <a:buNone/>
              <a:defRPr sz="2520"/>
            </a:lvl5pPr>
            <a:lvl6pPr marL="2880226" indent="0">
              <a:buNone/>
              <a:defRPr sz="2520"/>
            </a:lvl6pPr>
            <a:lvl7pPr marL="3456270" indent="0">
              <a:buNone/>
              <a:defRPr sz="2520"/>
            </a:lvl7pPr>
            <a:lvl8pPr marL="4032316" indent="0">
              <a:buNone/>
              <a:defRPr sz="2520"/>
            </a:lvl8pPr>
            <a:lvl9pPr marL="4608360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2" y="2592231"/>
            <a:ext cx="4180050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45" indent="0">
              <a:buNone/>
              <a:defRPr sz="1764"/>
            </a:lvl2pPr>
            <a:lvl3pPr marL="1152090" indent="0">
              <a:buNone/>
              <a:defRPr sz="1512"/>
            </a:lvl3pPr>
            <a:lvl4pPr marL="1728136" indent="0">
              <a:buNone/>
              <a:defRPr sz="1260"/>
            </a:lvl4pPr>
            <a:lvl5pPr marL="2304180" indent="0">
              <a:buNone/>
              <a:defRPr sz="1260"/>
            </a:lvl5pPr>
            <a:lvl6pPr marL="2880226" indent="0">
              <a:buNone/>
              <a:defRPr sz="1260"/>
            </a:lvl6pPr>
            <a:lvl7pPr marL="3456270" indent="0">
              <a:buNone/>
              <a:defRPr sz="1260"/>
            </a:lvl7pPr>
            <a:lvl8pPr marL="4032316" indent="0">
              <a:buNone/>
              <a:defRPr sz="1260"/>
            </a:lvl8pPr>
            <a:lvl9pPr marL="4608360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9A64-9D1A-4975-AFB1-F811C9BDCA1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98FC-B677-42B1-A9D8-D22929DEE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42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5" y="460043"/>
            <a:ext cx="11178302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5" y="2300205"/>
            <a:ext cx="11178302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5" y="8008711"/>
            <a:ext cx="2916079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59A64-9D1A-4975-AFB1-F811C9BDCA1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3117" y="8008711"/>
            <a:ext cx="4374118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3248" y="8008711"/>
            <a:ext cx="2916079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D98FC-B677-42B1-A9D8-D22929DEE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25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52090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22" indent="-288022" algn="l" defTabSz="1152090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068" indent="-288022" algn="l" defTabSz="1152090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12" indent="-288022" algn="l" defTabSz="1152090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158" indent="-288022" algn="l" defTabSz="1152090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202" indent="-288022" algn="l" defTabSz="1152090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248" indent="-288022" algn="l" defTabSz="1152090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293" indent="-288022" algn="l" defTabSz="1152090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338" indent="-288022" algn="l" defTabSz="1152090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383" indent="-288022" algn="l" defTabSz="1152090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090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45" algn="l" defTabSz="1152090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090" algn="l" defTabSz="1152090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136" algn="l" defTabSz="1152090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180" algn="l" defTabSz="1152090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226" algn="l" defTabSz="1152090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270" algn="l" defTabSz="1152090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316" algn="l" defTabSz="1152090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360" algn="l" defTabSz="1152090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960351" cy="864475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359687" y="4075956"/>
            <a:ext cx="4647366" cy="1228430"/>
          </a:xfrm>
        </p:spPr>
        <p:txBody>
          <a:bodyPr/>
          <a:lstStyle/>
          <a:p>
            <a:r>
              <a:rPr lang="ru-RU" dirty="0" smtClean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«Тесей»</a:t>
            </a:r>
            <a:endParaRPr lang="ru-RU" dirty="0">
              <a:solidFill>
                <a:srgbClr val="00506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32767" y="3514323"/>
            <a:ext cx="8501207" cy="56163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>Семейство реактивных блокираторов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10804849" y="8210939"/>
            <a:ext cx="2155899" cy="4298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152144" rtl="0" eaLnBrk="1" latinLnBrk="0" hangingPunct="1">
              <a:lnSpc>
                <a:spcPct val="90000"/>
              </a:lnSpc>
              <a:spcBef>
                <a:spcPts val="1260"/>
              </a:spcBef>
              <a:buFont typeface="Arial" panose="020B0604020202020204" pitchFamily="34" charset="0"/>
              <a:buNone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0" algn="ctr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2144" indent="0" algn="ctr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216" indent="0" algn="ctr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04288" indent="0" algn="ctr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0360" indent="0" algn="ctr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56432" indent="0" algn="ctr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32504" indent="0" algn="ctr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08576" indent="0" algn="ctr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399" dirty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Декабрь</a:t>
            </a:r>
            <a:r>
              <a:rPr lang="en-US" sz="2399" dirty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2020</a:t>
            </a:r>
            <a:endParaRPr lang="ru-RU" sz="2399" dirty="0">
              <a:solidFill>
                <a:srgbClr val="00506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1693858" y="5448928"/>
            <a:ext cx="9979023" cy="2141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152144" rtl="0" eaLnBrk="1" latinLnBrk="0" hangingPunct="1">
              <a:lnSpc>
                <a:spcPct val="90000"/>
              </a:lnSpc>
              <a:spcBef>
                <a:spcPts val="1260"/>
              </a:spcBef>
              <a:buFont typeface="Arial" panose="020B0604020202020204" pitchFamily="34" charset="0"/>
              <a:buNone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0" algn="ctr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2144" indent="0" algn="ctr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8216" indent="0" algn="ctr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04288" indent="0" algn="ctr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0360" indent="0" algn="ctr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56432" indent="0" algn="ctr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32504" indent="0" algn="ctr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08576" indent="0" algn="ctr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Решение для блокирования радиолиний управления и навигации, использующее технологии оптоэлектронной обработки радиосигналов.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Блокирование радиоуправляемых взрывных устройств.</a:t>
            </a:r>
            <a:b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Борьба с беспилотными летательными аппаратами.</a:t>
            </a:r>
            <a:b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Постановка помех средствам связи, радиолокаторам </a:t>
            </a:r>
            <a:b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и приемникам спутниковых радионавигационных систем</a:t>
            </a:r>
          </a:p>
        </p:txBody>
      </p:sp>
      <p:pic>
        <p:nvPicPr>
          <p:cNvPr id="1026" name="Picture 2" descr="http://arli-st.ru/images/logo-big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737" y="736401"/>
            <a:ext cx="3774223" cy="14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3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0D6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8" y="241554"/>
            <a:ext cx="10076435" cy="838235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Примеры применения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263499"/>
            <a:ext cx="12960748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arli-st.ru/images/logo-big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833" y="180683"/>
            <a:ext cx="2635200" cy="98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18222" y="1278282"/>
            <a:ext cx="9324304" cy="6722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1521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Блокирование беспроводной связи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666" y="5438124"/>
            <a:ext cx="3731254" cy="26898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42" y="5438124"/>
            <a:ext cx="4048129" cy="268987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93393" y="1921536"/>
            <a:ext cx="12228814" cy="267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99" dirty="0">
                <a:latin typeface="Verdana" panose="020B0604030504040204" pitchFamily="34" charset="0"/>
                <a:ea typeface="Verdana" panose="020B0604030504040204" pitchFamily="34" charset="0"/>
              </a:rPr>
              <a:t>Благодаря независимости от протокола передачи данных и формата модуляции блокируемого радиоканала «Тесей» дает возможность одновременного блокирования всех средств радиосвязи в диапазоне рабочих частот в радиусе действия.</a:t>
            </a:r>
          </a:p>
          <a:p>
            <a:pPr algn="just"/>
            <a:r>
              <a:rPr lang="ru-RU" sz="2399" dirty="0">
                <a:latin typeface="Verdana" panose="020B0604030504040204" pitchFamily="34" charset="0"/>
                <a:ea typeface="Verdana" panose="020B0604030504040204" pitchFamily="34" charset="0"/>
              </a:rPr>
              <a:t>Для обеспечения работы «дружественных» средств радиосвязи при включенном блокираторе «Тесей» имеет возможность организации «окон прозрачности» в выделенных частотных диапазонах.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3393" y="4668684"/>
            <a:ext cx="12418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Пример звездной диаграммы сигнала с модуляцией 16-КАМ </a:t>
            </a:r>
            <a:b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на входе демодулятора приемника</a:t>
            </a:r>
            <a:endParaRPr lang="ru-RU" sz="2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37840" y="8128000"/>
            <a:ext cx="40481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Блокиратор выключен</a:t>
            </a:r>
            <a:endParaRPr lang="ru-RU" sz="2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51667" y="8128000"/>
            <a:ext cx="37312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</a:rPr>
              <a:t>Блокиратор включен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6048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0D6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8" y="241554"/>
            <a:ext cx="10076435" cy="838235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Примеры применения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263499"/>
            <a:ext cx="12960748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arli-st.ru/images/logo-big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833" y="180683"/>
            <a:ext cx="2635200" cy="98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84504" y="1229432"/>
            <a:ext cx="11191741" cy="6722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1521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Блокирование радиолиний управления БПЛА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3183" y="5543285"/>
            <a:ext cx="12518850" cy="304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99" dirty="0" smtClean="0">
                <a:latin typeface="Verdana" panose="020B0604030504040204" pitchFamily="34" charset="0"/>
                <a:ea typeface="Verdana" panose="020B0604030504040204" pitchFamily="34" charset="0"/>
              </a:rPr>
              <a:t>Блокираторы семейства </a:t>
            </a:r>
            <a:r>
              <a:rPr lang="ru-RU" sz="2399" smtClean="0">
                <a:latin typeface="Verdana" panose="020B0604030504040204" pitchFamily="34" charset="0"/>
                <a:ea typeface="Verdana" panose="020B0604030504040204" pitchFamily="34" charset="0"/>
              </a:rPr>
              <a:t>«Тесей</a:t>
            </a:r>
            <a:r>
              <a:rPr lang="ru-RU" sz="2399" dirty="0" smtClean="0">
                <a:latin typeface="Verdana" panose="020B0604030504040204" pitchFamily="34" charset="0"/>
                <a:ea typeface="Verdana" panose="020B0604030504040204" pitchFamily="34" charset="0"/>
              </a:rPr>
              <a:t>» особенно эффективны для защиты частной собственности от видеосъемки, производимой с применением сверхмалых, коммерчески доступных БПЛА. Данные БПЛА используют радиоканал не только для управления, но и для передачи видеоданных с использованием ППРЧ в широком диапазоне частот. Оптоэлектронная обработка сигналов с малым временем реакции позволяет надежно заблокировать канал передачи с ППРЧ, а высокая надежность обеспечивает круглосуточную защиту от наблюдения с воздуха.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04" y="1917997"/>
            <a:ext cx="6864440" cy="35248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2276" y="2089040"/>
            <a:ext cx="48166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Используются модели блокираторов семейства «Тесей» в стационарном варианте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исполнения с наибольшей выходной мощностью для обеспечения максимальной дальности блокирования.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39743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0D6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8" y="241554"/>
            <a:ext cx="10076435" cy="838235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Примеры применения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263499"/>
            <a:ext cx="12960748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arli-st.ru/images/logo-big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833" y="180683"/>
            <a:ext cx="2635200" cy="98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84504" y="1345343"/>
            <a:ext cx="11191741" cy="6722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1521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Постановка помех радиолокаторам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5967" y="2041412"/>
            <a:ext cx="12228814" cy="304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99" dirty="0" smtClean="0">
                <a:latin typeface="Verdana" panose="020B0604030504040204" pitchFamily="34" charset="0"/>
                <a:ea typeface="Verdana" panose="020B0604030504040204" pitchFamily="34" charset="0"/>
              </a:rPr>
              <a:t>Благодаря широкому диапазону рабочих частот и малому времени реакции, блокираторы </a:t>
            </a:r>
            <a:r>
              <a:rPr lang="ru-RU" sz="2399" dirty="0">
                <a:latin typeface="Verdana" panose="020B0604030504040204" pitchFamily="34" charset="0"/>
                <a:ea typeface="Verdana" panose="020B0604030504040204" pitchFamily="34" charset="0"/>
              </a:rPr>
              <a:t>семейства «Тесей» </a:t>
            </a:r>
            <a:r>
              <a:rPr lang="ru-RU" sz="2399" dirty="0" smtClean="0">
                <a:latin typeface="Verdana" panose="020B0604030504040204" pitchFamily="34" charset="0"/>
                <a:ea typeface="Verdana" panose="020B0604030504040204" pitchFamily="34" charset="0"/>
              </a:rPr>
              <a:t>могут быть использованы для тестирования помехоустойчивости радиолокаторов, работающих в КВ, УКВ, </a:t>
            </a:r>
            <a:r>
              <a:rPr lang="en-US" sz="2399" dirty="0" smtClean="0">
                <a:latin typeface="Verdana" panose="020B0604030504040204" pitchFamily="34" charset="0"/>
                <a:ea typeface="Verdana" panose="020B0604030504040204" pitchFamily="34" charset="0"/>
              </a:rPr>
              <a:t>L </a:t>
            </a:r>
            <a:r>
              <a:rPr lang="ru-RU" sz="2399" dirty="0" smtClean="0"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en-US" sz="2399" dirty="0" smtClean="0">
                <a:latin typeface="Verdana" panose="020B0604030504040204" pitchFamily="34" charset="0"/>
                <a:ea typeface="Verdana" panose="020B0604030504040204" pitchFamily="34" charset="0"/>
              </a:rPr>
              <a:t>S </a:t>
            </a:r>
            <a:r>
              <a:rPr lang="ru-RU" sz="2399" dirty="0" smtClean="0">
                <a:latin typeface="Verdana" panose="020B0604030504040204" pitchFamily="34" charset="0"/>
                <a:ea typeface="Verdana" panose="020B0604030504040204" pitchFamily="34" charset="0"/>
              </a:rPr>
              <a:t>диапазонах.</a:t>
            </a:r>
          </a:p>
          <a:p>
            <a:pPr algn="just"/>
            <a:r>
              <a:rPr lang="ru-RU" sz="2399" dirty="0" smtClean="0">
                <a:latin typeface="Verdana" panose="020B0604030504040204" pitchFamily="34" charset="0"/>
                <a:ea typeface="Verdana" panose="020B0604030504040204" pitchFamily="34" charset="0"/>
              </a:rPr>
              <a:t>Помеховый сигнал, имея спектральный состав, идентичный зондирующему сигналу радиолокатора, проникает в приемный тракт, формирует картину множества откликов от ложных целей и создает дополнительную нагрузку на вычислительный комплекс.</a:t>
            </a:r>
            <a:endParaRPr lang="ru-RU" sz="2399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42" y="5145430"/>
            <a:ext cx="5748664" cy="33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0D6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8" y="241554"/>
            <a:ext cx="10076435" cy="838235"/>
          </a:xfrm>
        </p:spPr>
        <p:txBody>
          <a:bodyPr>
            <a:noAutofit/>
          </a:bodyPr>
          <a:lstStyle/>
          <a:p>
            <a:r>
              <a:rPr lang="ru-RU" sz="5500" dirty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Гарантии и техподдержка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379410"/>
            <a:ext cx="12960748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92430" y="1547363"/>
            <a:ext cx="11822806" cy="4522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84" indent="-342884" algn="just">
              <a:buBlip>
                <a:blip r:embed="rId2"/>
              </a:buBlip>
            </a:pPr>
            <a:r>
              <a:rPr lang="ru-RU" sz="2399" dirty="0">
                <a:latin typeface="Verdana" panose="020B0604030504040204" pitchFamily="34" charset="0"/>
                <a:ea typeface="Verdana" panose="020B0604030504040204" pitchFamily="34" charset="0"/>
              </a:rPr>
              <a:t>На все блокираторы семейства «Тесей» </a:t>
            </a:r>
            <a:r>
              <a:rPr lang="ru-RU" sz="2399" dirty="0" smtClean="0">
                <a:latin typeface="Verdana" panose="020B0604030504040204" pitchFamily="34" charset="0"/>
                <a:ea typeface="Verdana" panose="020B0604030504040204" pitchFamily="34" charset="0"/>
              </a:rPr>
              <a:t>действует</a:t>
            </a:r>
            <a:r>
              <a:rPr lang="en-US" sz="2399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399" dirty="0" smtClean="0">
                <a:latin typeface="Verdana" panose="020B0604030504040204" pitchFamily="34" charset="0"/>
                <a:ea typeface="Verdana" panose="020B0604030504040204" pitchFamily="34" charset="0"/>
              </a:rPr>
              <a:t>двухлетняя </a:t>
            </a:r>
            <a:r>
              <a:rPr lang="ru-RU" sz="2399" dirty="0">
                <a:latin typeface="Verdana" panose="020B0604030504040204" pitchFamily="34" charset="0"/>
                <a:ea typeface="Verdana" panose="020B0604030504040204" pitchFamily="34" charset="0"/>
              </a:rPr>
              <a:t>гарантия </a:t>
            </a:r>
            <a:r>
              <a:rPr lang="ru-RU" sz="2399" dirty="0" smtClean="0">
                <a:latin typeface="Verdana" panose="020B0604030504040204" pitchFamily="34" charset="0"/>
                <a:ea typeface="Verdana" panose="020B0604030504040204" pitchFamily="34" charset="0"/>
              </a:rPr>
              <a:t>изготовителя. </a:t>
            </a:r>
            <a:r>
              <a:rPr lang="ru-RU" sz="2399" dirty="0">
                <a:latin typeface="Verdana" panose="020B0604030504040204" pitchFamily="34" charset="0"/>
                <a:ea typeface="Verdana" panose="020B0604030504040204" pitchFamily="34" charset="0"/>
              </a:rPr>
              <a:t>Срок службы блокираторов – 10 лет.</a:t>
            </a:r>
          </a:p>
          <a:p>
            <a:pPr marL="342884" indent="-342884" algn="just">
              <a:buBlip>
                <a:blip r:embed="rId2"/>
              </a:buBlip>
            </a:pPr>
            <a:endParaRPr lang="ru-RU" sz="2399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884" indent="-342884" algn="just">
              <a:buBlip>
                <a:blip r:embed="rId2"/>
              </a:buBlip>
            </a:pPr>
            <a:r>
              <a:rPr lang="ru-RU" sz="2399" dirty="0">
                <a:latin typeface="Verdana" panose="020B0604030504040204" pitchFamily="34" charset="0"/>
                <a:ea typeface="Verdana" panose="020B0604030504040204" pitchFamily="34" charset="0"/>
              </a:rPr>
              <a:t>Изготовитель предоставляет технические консультации по характеристикам блокираторов и помощь в выборе подходящей модели.</a:t>
            </a:r>
          </a:p>
          <a:p>
            <a:pPr marL="342884" indent="-342884" algn="just">
              <a:buBlip>
                <a:blip r:embed="rId2"/>
              </a:buBlip>
            </a:pPr>
            <a:endParaRPr lang="ru-RU" sz="2399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884" indent="-342884" algn="just">
              <a:buBlip>
                <a:blip r:embed="rId2"/>
              </a:buBlip>
            </a:pPr>
            <a:r>
              <a:rPr lang="ru-RU" sz="2399" dirty="0">
                <a:latin typeface="Verdana" panose="020B0604030504040204" pitchFamily="34" charset="0"/>
                <a:ea typeface="Verdana" panose="020B0604030504040204" pitchFamily="34" charset="0"/>
              </a:rPr>
              <a:t>Оказываются услуги по монтажу, техническому и </a:t>
            </a:r>
            <a:r>
              <a:rPr lang="ru-RU" sz="2399" dirty="0" err="1">
                <a:latin typeface="Verdana" panose="020B0604030504040204" pitchFamily="34" charset="0"/>
                <a:ea typeface="Verdana" panose="020B0604030504040204" pitchFamily="34" charset="0"/>
              </a:rPr>
              <a:t>постгарантийному</a:t>
            </a:r>
            <a:r>
              <a:rPr lang="ru-RU" sz="2399" dirty="0">
                <a:latin typeface="Verdana" panose="020B0604030504040204" pitchFamily="34" charset="0"/>
                <a:ea typeface="Verdana" panose="020B0604030504040204" pitchFamily="34" charset="0"/>
              </a:rPr>
              <a:t> обслуживанию </a:t>
            </a:r>
            <a:r>
              <a:rPr lang="ru-RU" sz="2399" dirty="0" smtClean="0">
                <a:latin typeface="Verdana" panose="020B0604030504040204" pitchFamily="34" charset="0"/>
                <a:ea typeface="Verdana" panose="020B0604030504040204" pitchFamily="34" charset="0"/>
              </a:rPr>
              <a:t>блокираторов</a:t>
            </a:r>
            <a:r>
              <a:rPr lang="ru-RU" sz="2399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42884" indent="-342884" algn="just">
              <a:buBlip>
                <a:blip r:embed="rId2"/>
              </a:buBlip>
            </a:pPr>
            <a:endParaRPr lang="ru-RU" sz="2399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884" indent="-342884" algn="just">
              <a:buBlip>
                <a:blip r:embed="rId2"/>
              </a:buBlip>
            </a:pPr>
            <a:r>
              <a:rPr lang="ru-RU" sz="2399" dirty="0">
                <a:latin typeface="Verdana" panose="020B0604030504040204" pitchFamily="34" charset="0"/>
                <a:ea typeface="Verdana" panose="020B0604030504040204" pitchFamily="34" charset="0"/>
              </a:rPr>
              <a:t>Возможна модификация блокиратора в соответствии с особыми пожеланиями заказчика.</a:t>
            </a:r>
            <a:endParaRPr lang="ru-RU" sz="2399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89348" y="6070140"/>
            <a:ext cx="11686784" cy="16709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1521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700" dirty="0" smtClean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Контакты:109428, Москва, Рязанский проспект, д.8А, стр.33, тел.(499)171-8751</a:t>
            </a:r>
            <a:r>
              <a:rPr lang="ru-RU" sz="2700" dirty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2700" dirty="0" smtClean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факс: (499)171-8758</a:t>
            </a:r>
            <a:r>
              <a:rPr lang="ru-RU" sz="2700" dirty="0" smtClean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US" sz="2700" dirty="0" smtClean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2700" dirty="0" smtClean="0">
              <a:solidFill>
                <a:srgbClr val="00506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US" sz="2700" dirty="0" smtClean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e-mail</a:t>
            </a:r>
            <a:r>
              <a:rPr lang="ru-RU" sz="2700" dirty="0" smtClean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en-US" sz="2700" dirty="0" err="1" smtClean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info@aril-st</a:t>
            </a:r>
            <a:r>
              <a:rPr lang="ru-RU" sz="2700" dirty="0" smtClean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2700" dirty="0" err="1" smtClean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</a:t>
            </a:r>
            <a:r>
              <a:rPr lang="ru-RU" sz="2700" dirty="0" smtClean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700" dirty="0" smtClean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</a:t>
            </a:r>
            <a:r>
              <a:rPr lang="ru-RU" sz="2700" dirty="0" smtClean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2700" dirty="0" smtClean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aril-</a:t>
            </a:r>
            <a:r>
              <a:rPr lang="en-US" sz="2700" dirty="0" err="1" smtClean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</a:t>
            </a:r>
            <a:r>
              <a:rPr lang="ru-RU" sz="2700" dirty="0" smtClean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2700" dirty="0" err="1" smtClean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</a:t>
            </a:r>
            <a:r>
              <a:rPr lang="ru-RU" sz="2700" u="sng" dirty="0" smtClean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2700" u="sng" dirty="0">
              <a:solidFill>
                <a:srgbClr val="00506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 descr="http://arli-st.ru/images/logo-big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833" y="180683"/>
            <a:ext cx="2635200" cy="98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8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0D6">
            <a:alpha val="7058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8" y="241554"/>
            <a:ext cx="10354216" cy="838235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Краткое описание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263499"/>
            <a:ext cx="12960748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3567448" y="1456685"/>
            <a:ext cx="9315629" cy="34501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1521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884" indent="-342884" algn="just">
              <a:lnSpc>
                <a:spcPct val="100000"/>
              </a:lnSpc>
              <a:buBlip>
                <a:blip r:embed="rId2"/>
              </a:buBlip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«Тесей»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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новое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семейство многоцелевых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постановщиков помех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для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блокирования линий радиоуправления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каналов радиосвязи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приемников СРНС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и радиолокаторов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884" indent="-342884" algn="just">
              <a:lnSpc>
                <a:spcPct val="100000"/>
              </a:lnSpc>
              <a:buBlip>
                <a:blip r:embed="rId2"/>
              </a:buBlip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Реактивный принцип постановки помех</a:t>
            </a:r>
          </a:p>
          <a:p>
            <a:pPr marL="342884" indent="-342884" algn="just">
              <a:lnSpc>
                <a:spcPct val="100000"/>
              </a:lnSpc>
              <a:buBlip>
                <a:blip r:embed="rId2"/>
              </a:buBlip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Оптоэлектронная обработка сигналов</a:t>
            </a:r>
          </a:p>
          <a:p>
            <a:pPr marL="342884" indent="-342884" algn="just">
              <a:lnSpc>
                <a:spcPct val="100000"/>
              </a:lnSpc>
              <a:buBlip>
                <a:blip r:embed="rId2"/>
              </a:buBlip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Работа с любыми видами модуляции и протоколами передачи данных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884" indent="-342884" algn="just">
              <a:lnSpc>
                <a:spcPct val="100000"/>
              </a:lnSpc>
              <a:buBlip>
                <a:blip r:embed="rId2"/>
              </a:buBlip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Эффективные и надежные широкополосные усилители мощности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884" indent="-342884" algn="just">
              <a:lnSpc>
                <a:spcPct val="100000"/>
              </a:lnSpc>
              <a:buBlip>
                <a:blip r:embed="rId2"/>
              </a:buBlip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Стойкая к внешним воздействиям конструкция корпуса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884" indent="-342884" algn="just">
              <a:lnSpc>
                <a:spcPct val="100000"/>
              </a:lnSpc>
              <a:buBlip>
                <a:blip r:embed="rId2"/>
              </a:buBlip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Компактные габариты, допускающие универсальное размещение</a:t>
            </a:r>
          </a:p>
          <a:p>
            <a:pPr marL="342884" indent="-342884" algn="just">
              <a:lnSpc>
                <a:spcPct val="100000"/>
              </a:lnSpc>
              <a:buBlip>
                <a:blip r:embed="rId2"/>
              </a:buBlip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Удобное интуитивное управление при помощи пульта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271" y="5017775"/>
            <a:ext cx="12560207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59" algn="just">
              <a:spcAft>
                <a:spcPts val="600"/>
              </a:spcAft>
            </a:pP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«Тесей» использует запатентованное решение, сочетающее технологию оптоэлектронной обработки сигналов с реактивным принципом формирования помех, позволяющее обеспечить высокую эффективность блокирования и расширить радиус гарантированного подавления.</a:t>
            </a:r>
          </a:p>
          <a:p>
            <a:pPr indent="540359" algn="just">
              <a:spcAft>
                <a:spcPts val="600"/>
              </a:spcAft>
            </a:pP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Оптоэлектронная обработка сигналов позволяет производить одновременный анализ во всем диапазоне рабочих частот без необходимости сканирования, что кардинально сокращает время реакции.</a:t>
            </a:r>
          </a:p>
          <a:p>
            <a:pPr indent="540359" algn="just"/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Реактивное формирование помех позволяет сосредоточить максимальную плотность мощности там, где это необходимо – на частотах работы блокируемого устройства. Командный радиосигнал захватывается приемником блокиратора и подвергается оптоэлектронной обработке. В результате формируется сигнал помехи, структурно схожий с командным, способный проникать в радиочастотный тракт блокируемого устройства и нарушать его работу.</a:t>
            </a:r>
          </a:p>
        </p:txBody>
      </p:sp>
      <p:pic>
        <p:nvPicPr>
          <p:cNvPr id="8" name="Picture 2" descr="http://arli-st.ru/images/logo-big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833" y="180683"/>
            <a:ext cx="2635200" cy="98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0" y="1481279"/>
            <a:ext cx="3294843" cy="342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0D6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" y="241554"/>
            <a:ext cx="10289822" cy="838235"/>
          </a:xfrm>
        </p:spPr>
        <p:txBody>
          <a:bodyPr>
            <a:noAutofit/>
          </a:bodyPr>
          <a:lstStyle/>
          <a:p>
            <a:r>
              <a:rPr lang="ru-RU" sz="5000" dirty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Отличительные особенности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302136"/>
            <a:ext cx="12960748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165250" y="1403794"/>
            <a:ext cx="6132520" cy="6909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1521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884" indent="-342884" algn="l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Прицельная по частоте помеха с большой спектральной плотностью мощности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884" indent="-342884" algn="l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Малое время реакции</a:t>
            </a:r>
          </a:p>
          <a:p>
            <a:pPr marL="342884" indent="-342884" algn="l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Сверхширокополосный одноканальный приём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884" indent="-342884" algn="l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Одновременная обработка всех входящих сигналов без преобразования частоты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884" indent="-342884" algn="l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Возможность работы в режиме заградительной помехи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884" indent="-342884" algn="l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«Окна прозрачности» для работы «дружественных» средств радиосвязи</a:t>
            </a:r>
          </a:p>
          <a:p>
            <a:pPr marL="342884" indent="-342884" algn="l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Низкое энергопотребление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884" indent="-342884" algn="l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Встроенная цифровая система диагностики с сигнализацией о неисправности</a:t>
            </a:r>
          </a:p>
          <a:p>
            <a:pPr marL="342884" indent="-342884" algn="l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Конструктивное оформление соответствует требованиям военных стандартов</a:t>
            </a:r>
          </a:p>
          <a:p>
            <a:pPr marL="342884" indent="-342884" algn="l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Возможность расширения полосы рабочих частот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297769" y="1674253"/>
            <a:ext cx="6508026" cy="6722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1521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Характеристики прибора «Тесей-21»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271654"/>
              </p:ext>
            </p:extLst>
          </p:nvPr>
        </p:nvGraphicFramePr>
        <p:xfrm>
          <a:off x="6812925" y="2485450"/>
          <a:ext cx="5795493" cy="57302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825025"/>
                <a:gridCol w="1970468"/>
              </a:tblGrid>
              <a:tr h="548640">
                <a:tc>
                  <a:txBody>
                    <a:bodyPr/>
                    <a:lstStyle/>
                    <a:p>
                      <a:pPr indent="88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Частотный диапазон, МГц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137" marR="501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20…3000</a:t>
                      </a:r>
                    </a:p>
                    <a:p>
                      <a:pPr indent="88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20…6000 (опция)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137" marR="501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Время реакции,  </a:t>
                      </a:r>
                      <a:r>
                        <a:rPr lang="ru-RU" sz="1800" dirty="0" err="1" smtClean="0">
                          <a:effectLst/>
                        </a:rPr>
                        <a:t>мкс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137" marR="501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0,3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137" marR="501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Обзор диапазона рабочих частот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137" marR="501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Одновременная работа во всем диапазоне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137" marR="501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Максимальная излучаемая мощность, Вт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137" marR="501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" algn="just" defTabSz="115214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  <a:p>
                      <a:pPr marL="0" indent="8890" algn="just" defTabSz="115214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(опция)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137" marR="501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Количество одновременно излучаемых помеховых сигналов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137" marR="501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Не ограничено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137" marR="501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indent="88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Потребляемая мощность в режиме излучения, Вт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137" marR="501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650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137" marR="501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indent="88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Напряжение питания от </a:t>
                      </a:r>
                      <a:r>
                        <a:rPr lang="ru-RU" sz="1700" smtClean="0">
                          <a:effectLst/>
                        </a:rPr>
                        <a:t>бортовой </a:t>
                      </a:r>
                      <a:br>
                        <a:rPr lang="ru-RU" sz="1700" smtClean="0">
                          <a:effectLst/>
                        </a:rPr>
                      </a:br>
                      <a:r>
                        <a:rPr lang="ru-RU" sz="1700" smtClean="0">
                          <a:effectLst/>
                        </a:rPr>
                        <a:t>сети</a:t>
                      </a:r>
                      <a:r>
                        <a:rPr lang="ru-RU" sz="1700" dirty="0" smtClean="0">
                          <a:effectLst/>
                        </a:rPr>
                        <a:t>, В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137" marR="501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12 / 24 / 27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137" marR="501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indent="88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Напряжение питания от стационарной сети, В</a:t>
                      </a:r>
                      <a:r>
                        <a:rPr lang="en-US" sz="1800" dirty="0" smtClean="0">
                          <a:effectLst/>
                        </a:rPr>
                        <a:t> (</a:t>
                      </a:r>
                      <a:r>
                        <a:rPr lang="ru-RU" sz="1800" dirty="0" smtClean="0">
                          <a:effectLst/>
                        </a:rPr>
                        <a:t>Гц)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137" marR="501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(50) / 240 (60)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137" marR="501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indent="88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Время работы в режиме излучения</a:t>
                      </a:r>
                      <a:endParaRPr lang="ru-RU" sz="1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137" marR="501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ограничено</a:t>
                      </a:r>
                    </a:p>
                  </a:txBody>
                  <a:tcPr marL="50137" marR="501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indent="88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Габаритные размеры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spc="-30" dirty="0" smtClean="0">
                          <a:effectLst/>
                        </a:rPr>
                        <a:t>(</a:t>
                      </a:r>
                      <a:r>
                        <a:rPr lang="ru-RU" sz="1800" spc="-30" dirty="0" smtClean="0">
                          <a:effectLst/>
                        </a:rPr>
                        <a:t>без</a:t>
                      </a:r>
                      <a:r>
                        <a:rPr lang="ru-RU" sz="1800" spc="-30" baseline="0" dirty="0" smtClean="0">
                          <a:effectLst/>
                        </a:rPr>
                        <a:t> антенн)</a:t>
                      </a:r>
                      <a:r>
                        <a:rPr lang="ru-RU" sz="1800" dirty="0" smtClean="0">
                          <a:effectLst/>
                        </a:rPr>
                        <a:t>, мм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137" marR="501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spc="-30" dirty="0" smtClean="0">
                          <a:effectLst/>
                        </a:rPr>
                        <a:t>540 х 320 х 98</a:t>
                      </a:r>
                      <a:r>
                        <a:rPr lang="en-US" sz="1700" spc="-30" dirty="0" smtClean="0">
                          <a:effectLst/>
                        </a:rPr>
                        <a:t> 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137" marR="501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44">
                <a:tc>
                  <a:txBody>
                    <a:bodyPr/>
                    <a:lstStyle/>
                    <a:p>
                      <a:pPr indent="88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Масса (без антенн), кг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137" marR="501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89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spc="-40" dirty="0" smtClean="0">
                          <a:effectLst/>
                        </a:rPr>
                        <a:t>До 16,3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0137" marR="5013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2" descr="http://arli-st.ru/images/logo-big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833" y="180683"/>
            <a:ext cx="2635200" cy="98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35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0D6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8" y="241554"/>
            <a:ext cx="10354216" cy="838235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Принцип действия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263499"/>
            <a:ext cx="12960748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00271" y="4379151"/>
            <a:ext cx="1256020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При отсутствии источников сигналов в зоне действия блокиратора на его выходе формируется усиленный шумовой сигнал со сравнительно невысокой плотностью мощности</a:t>
            </a:r>
          </a:p>
        </p:txBody>
      </p:sp>
      <p:pic>
        <p:nvPicPr>
          <p:cNvPr id="8" name="Picture 2" descr="http://arli-st.ru/images/logo-big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833" y="180683"/>
            <a:ext cx="2635200" cy="98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925594" y="1068782"/>
            <a:ext cx="9109558" cy="6722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1521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Реактивный принцип постановки помех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78" y="2083607"/>
            <a:ext cx="5586984" cy="228600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60879" y="1531824"/>
            <a:ext cx="5586984" cy="5868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1521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99" dirty="0">
                <a:latin typeface="Verdana" panose="020B0604030504040204" pitchFamily="34" charset="0"/>
                <a:ea typeface="Verdana" panose="020B0604030504040204" pitchFamily="34" charset="0"/>
              </a:rPr>
              <a:t>Вход блокиратора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840981" y="1540303"/>
            <a:ext cx="5586984" cy="5868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1521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99" dirty="0">
                <a:latin typeface="Verdana" panose="020B0604030504040204" pitchFamily="34" charset="0"/>
                <a:ea typeface="Verdana" panose="020B0604030504040204" pitchFamily="34" charset="0"/>
              </a:rPr>
              <a:t>Выход блокиратора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29" y="2083607"/>
            <a:ext cx="5586984" cy="2286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78" y="5096339"/>
            <a:ext cx="5574792" cy="22494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29" y="5078051"/>
            <a:ext cx="5586984" cy="2286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00271" y="7401884"/>
            <a:ext cx="1256020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При наличии источников сигналов на выходе блокиратора на фоне усиленного шума формируется помеховые сигналы со спектральным составом, идентичным входному сигналу, </a:t>
            </a:r>
            <a:b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но со специальной </a:t>
            </a:r>
            <a:r>
              <a:rPr lang="ru-RU" sz="1900" dirty="0" err="1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временнОй</a:t>
            </a: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структурой, полученной в результате оптоэлектронной обработки</a:t>
            </a:r>
          </a:p>
        </p:txBody>
      </p:sp>
    </p:spTree>
    <p:extLst>
      <p:ext uri="{BB962C8B-B14F-4D97-AF65-F5344CB8AC3E}">
        <p14:creationId xmlns:p14="http://schemas.microsoft.com/office/powerpoint/2010/main" val="40216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0D6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8" y="241554"/>
            <a:ext cx="10354216" cy="838235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Принцип действия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263499"/>
            <a:ext cx="12960748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00271" y="3943731"/>
            <a:ext cx="638921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Входной радиочастотный сигнал переносится в оптический диапазон при помощи электро-оптического преобразователя для дальнейшей оптоэлектронной сверхширокополосной обработки.</a:t>
            </a:r>
          </a:p>
          <a:p>
            <a:pPr algn="just">
              <a:spcAft>
                <a:spcPts val="600"/>
              </a:spcAft>
            </a:pP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Оптическая схема обработки специальным образом модифицирует сигнал  во </a:t>
            </a:r>
            <a:r>
              <a:rPr lang="ru-RU" sz="1900" dirty="0" err="1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временнОй</a:t>
            </a: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области, сохраняя его спектральный состав. В результате обработки формируется помеховый сигнал, представляющий собой множество задержанных копий исходного сигнала.</a:t>
            </a:r>
          </a:p>
          <a:p>
            <a:pPr algn="just">
              <a:spcAft>
                <a:spcPts val="600"/>
              </a:spcAft>
            </a:pP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Оптоэлектронный преобразователь переносит оптический сигнал в радиочастотный диапазон для дальнейшего усиления и излучения.</a:t>
            </a:r>
          </a:p>
        </p:txBody>
      </p:sp>
      <p:pic>
        <p:nvPicPr>
          <p:cNvPr id="8" name="Picture 2" descr="http://arli-st.ru/images/logo-big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833" y="180683"/>
            <a:ext cx="2635200" cy="98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925594" y="1097810"/>
            <a:ext cx="9109558" cy="6722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1521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Оптоэлектронная обработка сигналов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763659" y="7811668"/>
            <a:ext cx="61241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Изменение огибающей помехового сигнала при подаче на вход радиочастотного импульса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79" y="1755846"/>
            <a:ext cx="11904954" cy="21619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714" y="3967532"/>
            <a:ext cx="5136118" cy="387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0D6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8" y="241554"/>
            <a:ext cx="10354216" cy="838235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Антенная система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263499"/>
            <a:ext cx="12960748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arli-st.ru/images/logo-big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833" y="180683"/>
            <a:ext cx="2635200" cy="98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376918" y="3184010"/>
            <a:ext cx="4025263" cy="6722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1521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Приемная антенна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935579" y="3184010"/>
            <a:ext cx="4716207" cy="6722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1521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Передающие антенны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0272" y="1365367"/>
            <a:ext cx="125117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Антенная система состоит из всенаправленной сверхширокополосной приемной антенны и </a:t>
            </a:r>
            <a:r>
              <a:rPr lang="ru-RU" sz="2000">
                <a:latin typeface="Verdana" panose="020B0604030504040204" pitchFamily="34" charset="0"/>
                <a:ea typeface="Verdana" panose="020B0604030504040204" pitchFamily="34" charset="0"/>
              </a:rPr>
              <a:t>комплекта </a:t>
            </a:r>
            <a:r>
              <a:rPr lang="ru-RU" sz="2000" smtClean="0">
                <a:latin typeface="Verdana" panose="020B0604030504040204" pitchFamily="34" charset="0"/>
                <a:ea typeface="Verdana" panose="020B0604030504040204" pitchFamily="34" charset="0"/>
              </a:rPr>
              <a:t>всенаправленных передающих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антенн. </a:t>
            </a:r>
          </a:p>
          <a:p>
            <a:pPr algn="just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В частотном диапазоне до 3 ГГц используется две передающие антенны. При расширении диапазона до 6 ГГц используется дополнительная передающая антенна. </a:t>
            </a:r>
          </a:p>
          <a:p>
            <a:pPr algn="just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Антенны снабжаются магнитным либо фланцевым основанием для различных вариантов установки. Антенны имеют обтекатель, стойкий к внешним воздействиям.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05" y="3856292"/>
            <a:ext cx="2448858" cy="45772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831" y="3856292"/>
            <a:ext cx="510981" cy="46041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0664" y="4464673"/>
            <a:ext cx="1142576" cy="37639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859" y="4745146"/>
            <a:ext cx="1260694" cy="321241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586650" y="7958018"/>
            <a:ext cx="1621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опция 6 ГГц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603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0D6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8" y="241554"/>
            <a:ext cx="10354216" cy="838235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Усилители мощности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263499"/>
            <a:ext cx="12960748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arli-st.ru/images/logo-big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833" y="180683"/>
            <a:ext cx="2635200" cy="98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00272" y="1365366"/>
            <a:ext cx="125117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В блокираторах семейства «Тесей» применяется комплект высокоэффективных широкополосных усилителей мощности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на основе технологий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LDMOS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GaN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В частотном диапазоне до 3 ГГц используется два усилителя. При расширении диапазона до 6 ГГц используется дополнительный усилитель.</a:t>
            </a:r>
          </a:p>
          <a:p>
            <a:pPr algn="just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Приборы могут комплектоваться усилителями с выходной мощностью 25, </a:t>
            </a:r>
            <a:r>
              <a:rPr lang="ru-RU" sz="2000">
                <a:latin typeface="Verdana" panose="020B0604030504040204" pitchFamily="34" charset="0"/>
                <a:ea typeface="Verdana" panose="020B0604030504040204" pitchFamily="34" charset="0"/>
              </a:rPr>
              <a:t>50 </a:t>
            </a:r>
            <a:r>
              <a:rPr lang="ru-RU" sz="2000" smtClean="0">
                <a:latin typeface="Verdana" panose="020B0604030504040204" pitchFamily="34" charset="0"/>
                <a:ea typeface="Verdana" panose="020B0604030504040204" pitchFamily="34" charset="0"/>
              </a:rPr>
              <a:t>или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100 Вт в зависимости от назначения и пожеланий заказчика.</a:t>
            </a:r>
          </a:p>
          <a:p>
            <a:pPr algn="just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Усилители имеют встроенные датчики температуры и мощности, показания которых интегрированы в цифровую систему диагностики блокиратора.</a:t>
            </a:r>
          </a:p>
          <a:p>
            <a:pPr algn="just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Усилители снабжены защитой от перегрева и от работы на поврежденную нагрузку с высоким КСВ (например, обрыв антенного кабеля) для надежного функционирования и безотказной работы.</a:t>
            </a:r>
            <a:endParaRPr lang="ru-RU" sz="2000" dirty="0"/>
          </a:p>
        </p:txBody>
      </p:sp>
      <p:pic>
        <p:nvPicPr>
          <p:cNvPr id="1026" name="Picture 2" descr="http://rfcore.com/uploadfile/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73" y="5090993"/>
            <a:ext cx="4330051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fcore.com/uploadfile/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815" y="5104252"/>
            <a:ext cx="4236121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342488"/>
              </p:ext>
            </p:extLst>
          </p:nvPr>
        </p:nvGraphicFramePr>
        <p:xfrm>
          <a:off x="9119976" y="5104251"/>
          <a:ext cx="3670153" cy="2853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Image" r:id="rId6" imgW="2107440" imgH="1467360" progId="Photoshop.Image.13">
                  <p:embed/>
                </p:oleObj>
              </mc:Choice>
              <mc:Fallback>
                <p:oleObj name="Image" r:id="rId6" imgW="2107440" imgH="14673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19976" y="5104251"/>
                        <a:ext cx="3670153" cy="2853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835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0D6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8" y="241554"/>
            <a:ext cx="10076435" cy="838235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Примеры применения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263499"/>
            <a:ext cx="12960748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arli-st.ru/images/logo-big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833" y="180683"/>
            <a:ext cx="2635200" cy="98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18222" y="1287288"/>
            <a:ext cx="9324304" cy="6722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1521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Обеспечение безопасности объектов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5967" y="5446270"/>
            <a:ext cx="12228814" cy="304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99" dirty="0">
                <a:latin typeface="Verdana" panose="020B0604030504040204" pitchFamily="34" charset="0"/>
                <a:ea typeface="Verdana" panose="020B0604030504040204" pitchFamily="34" charset="0"/>
              </a:rPr>
              <a:t>Используются модели блокираторов семейства «Тесей» в стационарном варианте</a:t>
            </a:r>
            <a:r>
              <a:rPr lang="en-US" sz="239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399" dirty="0">
                <a:latin typeface="Verdana" panose="020B0604030504040204" pitchFamily="34" charset="0"/>
                <a:ea typeface="Verdana" panose="020B0604030504040204" pitchFamily="34" charset="0"/>
              </a:rPr>
              <a:t>исполнения с наибольшей выходной мощностью для обеспечения максимального радиуса защиты.</a:t>
            </a:r>
          </a:p>
          <a:p>
            <a:pPr algn="just"/>
            <a:r>
              <a:rPr lang="ru-RU" sz="2399" dirty="0">
                <a:latin typeface="Verdana" panose="020B0604030504040204" pitchFamily="34" charset="0"/>
                <a:ea typeface="Verdana" panose="020B0604030504040204" pitchFamily="34" charset="0"/>
              </a:rPr>
              <a:t>При небольшой площади объекта блокираторы устанавливаются по периметру, антенны размещаются на внешних стенах или на крыше.</a:t>
            </a:r>
          </a:p>
          <a:p>
            <a:pPr algn="just"/>
            <a:r>
              <a:rPr lang="ru-RU" sz="2399" dirty="0">
                <a:latin typeface="Verdana" panose="020B0604030504040204" pitchFamily="34" charset="0"/>
                <a:ea typeface="Verdana" panose="020B0604030504040204" pitchFamily="34" charset="0"/>
              </a:rPr>
              <a:t>При наличии внешнего ограждения большого периметра блокираторы размещаются в местах въездов и контрольно-пропускных пунктов.</a:t>
            </a:r>
          </a:p>
          <a:p>
            <a:pPr algn="just"/>
            <a:r>
              <a:rPr lang="ru-RU" sz="2399" dirty="0">
                <a:latin typeface="Verdana" panose="020B0604030504040204" pitchFamily="34" charset="0"/>
                <a:ea typeface="Verdana" panose="020B0604030504040204" pitchFamily="34" charset="0"/>
              </a:rPr>
              <a:t>Рекомендуется использование источников бесперебойного питания.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91" y="1939814"/>
            <a:ext cx="7556842" cy="348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2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0D6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8" y="241554"/>
            <a:ext cx="10076435" cy="838235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Примеры применения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263499"/>
            <a:ext cx="12960748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arli-st.ru/images/logo-big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833" y="180683"/>
            <a:ext cx="2635200" cy="98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26944" y="1185060"/>
            <a:ext cx="10429586" cy="6722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1521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Обеспечение безопасности </a:t>
            </a:r>
            <a:r>
              <a:rPr lang="ru-RU" sz="3600" dirty="0" smtClean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конвоев</a:t>
            </a:r>
            <a:r>
              <a:rPr lang="en-US" sz="3600" dirty="0" smtClean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600" dirty="0" smtClean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en-US" sz="3600" dirty="0" smtClean="0">
                <a:solidFill>
                  <a:srgbClr val="00506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VIP</a:t>
            </a:r>
            <a:endParaRPr lang="ru-RU" sz="3600" dirty="0">
              <a:solidFill>
                <a:srgbClr val="00506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183" y="5023820"/>
            <a:ext cx="12518850" cy="3415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99" dirty="0">
                <a:latin typeface="Verdana" panose="020B0604030504040204" pitchFamily="34" charset="0"/>
                <a:ea typeface="Verdana" panose="020B0604030504040204" pitchFamily="34" charset="0"/>
              </a:rPr>
              <a:t>Используются модели блокираторов семейства «Тесей» в </a:t>
            </a:r>
            <a:r>
              <a:rPr lang="ru-RU" sz="2399" dirty="0" smtClean="0">
                <a:latin typeface="Verdana" panose="020B0604030504040204" pitchFamily="34" charset="0"/>
                <a:ea typeface="Verdana" panose="020B0604030504040204" pitchFamily="34" charset="0"/>
              </a:rPr>
              <a:t>автомобильном или носимом </a:t>
            </a:r>
            <a:r>
              <a:rPr lang="ru-RU" sz="2399" dirty="0">
                <a:latin typeface="Verdana" panose="020B0604030504040204" pitchFamily="34" charset="0"/>
                <a:ea typeface="Verdana" panose="020B0604030504040204" pitchFamily="34" charset="0"/>
              </a:rPr>
              <a:t>варианте</a:t>
            </a:r>
            <a:r>
              <a:rPr lang="en-US" sz="2399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399" dirty="0">
                <a:latin typeface="Verdana" panose="020B0604030504040204" pitchFamily="34" charset="0"/>
                <a:ea typeface="Verdana" panose="020B0604030504040204" pitchFamily="34" charset="0"/>
              </a:rPr>
              <a:t>исполнения с </a:t>
            </a:r>
            <a:r>
              <a:rPr lang="ru-RU" sz="2399" dirty="0" smtClean="0">
                <a:latin typeface="Verdana" panose="020B0604030504040204" pitchFamily="34" charset="0"/>
                <a:ea typeface="Verdana" panose="020B0604030504040204" pitchFamily="34" charset="0"/>
              </a:rPr>
              <a:t>оптимизированной </a:t>
            </a:r>
            <a:r>
              <a:rPr lang="ru-RU" sz="2399" dirty="0">
                <a:latin typeface="Verdana" panose="020B0604030504040204" pitchFamily="34" charset="0"/>
                <a:ea typeface="Verdana" panose="020B0604030504040204" pitchFamily="34" charset="0"/>
              </a:rPr>
              <a:t>выходной мощностью для </a:t>
            </a:r>
            <a:r>
              <a:rPr lang="ru-RU" sz="2399" dirty="0" smtClean="0">
                <a:latin typeface="Verdana" panose="020B0604030504040204" pitchFamily="34" charset="0"/>
                <a:ea typeface="Verdana" panose="020B0604030504040204" pitchFamily="34" charset="0"/>
              </a:rPr>
              <a:t>уменьшения массы и габаритов, сокращения энергопотребления.</a:t>
            </a:r>
            <a:endParaRPr lang="ru-RU" sz="2399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399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Применение направлено на блокирование устройств, размещенных на обочинах дорог, в припаркованных автомобилях, в тайниках вдоль маршрута следования </a:t>
            </a:r>
            <a:r>
              <a:rPr lang="en-US" sz="2399" dirty="0" smtClean="0">
                <a:latin typeface="Verdana" panose="020B0604030504040204" pitchFamily="34" charset="0"/>
                <a:ea typeface="Verdana" panose="020B0604030504040204" pitchFamily="34" charset="0"/>
              </a:rPr>
              <a:t>VIP</a:t>
            </a:r>
            <a:r>
              <a:rPr lang="ru-RU" sz="2399" dirty="0" smtClean="0">
                <a:latin typeface="Verdana" panose="020B0604030504040204" pitchFamily="34" charset="0"/>
                <a:ea typeface="Verdana" panose="020B0604030504040204" pitchFamily="34" charset="0"/>
              </a:rPr>
              <a:t>. При большой протяженности колонны рекомендуется использование не менее двух блокираторов, расположенных в головной и хвостовой частях </a:t>
            </a:r>
            <a:r>
              <a:rPr lang="ru-RU" sz="2399" spc="-70" dirty="0" smtClean="0">
                <a:latin typeface="Verdana" panose="020B0604030504040204" pitchFamily="34" charset="0"/>
                <a:ea typeface="Verdana" panose="020B0604030504040204" pitchFamily="34" charset="0"/>
              </a:rPr>
              <a:t>колонны</a:t>
            </a:r>
            <a:r>
              <a:rPr lang="ru-RU" sz="2399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021" y="1792466"/>
            <a:ext cx="8949431" cy="325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8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1134</Words>
  <Application>Microsoft Office PowerPoint</Application>
  <PresentationFormat>Произвольный</PresentationFormat>
  <Paragraphs>113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Verdana</vt:lpstr>
      <vt:lpstr>Тема Office</vt:lpstr>
      <vt:lpstr>Image</vt:lpstr>
      <vt:lpstr>«Тесей»</vt:lpstr>
      <vt:lpstr>Краткое описание</vt:lpstr>
      <vt:lpstr>Отличительные особенности</vt:lpstr>
      <vt:lpstr>Принцип действия</vt:lpstr>
      <vt:lpstr>Принцип действия</vt:lpstr>
      <vt:lpstr>Антенная система</vt:lpstr>
      <vt:lpstr>Усилители мощности</vt:lpstr>
      <vt:lpstr>Примеры применения</vt:lpstr>
      <vt:lpstr>Примеры применения</vt:lpstr>
      <vt:lpstr>Примеры применения</vt:lpstr>
      <vt:lpstr>Примеры применения</vt:lpstr>
      <vt:lpstr>Примеры применения</vt:lpstr>
      <vt:lpstr>Гарантии и техподдержка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Тесей</dc:title>
  <dc:creator/>
  <cp:lastModifiedBy/>
  <cp:revision>1</cp:revision>
  <dcterms:created xsi:type="dcterms:W3CDTF">2020-12-12T17:42:40Z</dcterms:created>
  <dcterms:modified xsi:type="dcterms:W3CDTF">2020-12-24T12:42:52Z</dcterms:modified>
</cp:coreProperties>
</file>